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Lst>
  <p:sldSz cy="5143500" cx="9144000"/>
  <p:notesSz cx="6858000" cy="9144000"/>
  <p:embeddedFontLst>
    <p:embeddedFont>
      <p:font typeface="PT Sans Narrow"/>
      <p:regular r:id="rId103"/>
      <p:bold r:id="rId104"/>
    </p:embeddedFont>
    <p:embeddedFont>
      <p:font typeface="Open Sans"/>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9" roundtripDataSignature="AMtx7mjEBlqG4Fm/isORzQgPr4plmE2w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OpenSans-italic.fntdata"/><Relationship Id="rId106" Type="http://schemas.openxmlformats.org/officeDocument/2006/relationships/font" Target="fonts/OpenSans-bold.fntdata"/><Relationship Id="rId105" Type="http://schemas.openxmlformats.org/officeDocument/2006/relationships/font" Target="fonts/OpenSans-regular.fntdata"/><Relationship Id="rId104" Type="http://schemas.openxmlformats.org/officeDocument/2006/relationships/font" Target="fonts/PTSansNarrow-bold.fntdata"/><Relationship Id="rId109" Type="http://customschemas.google.com/relationships/presentationmetadata" Target="metadata"/><Relationship Id="rId108" Type="http://schemas.openxmlformats.org/officeDocument/2006/relationships/font" Target="fonts/OpenSans-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PTSansNarrow-regular.fntdata"/><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100"/>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100"/>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100"/>
          <p:cNvGrpSpPr/>
          <p:nvPr/>
        </p:nvGrpSpPr>
        <p:grpSpPr>
          <a:xfrm>
            <a:off x="1004144" y="1022025"/>
            <a:ext cx="7136669" cy="152400"/>
            <a:chOff x="1346429" y="1011300"/>
            <a:chExt cx="6452100" cy="152400"/>
          </a:xfrm>
        </p:grpSpPr>
        <p:cxnSp>
          <p:nvCxnSpPr>
            <p:cNvPr id="13" name="Google Shape;13;p100"/>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100"/>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100"/>
          <p:cNvGrpSpPr/>
          <p:nvPr/>
        </p:nvGrpSpPr>
        <p:grpSpPr>
          <a:xfrm>
            <a:off x="1004151" y="3969100"/>
            <a:ext cx="7136669" cy="152400"/>
            <a:chOff x="1346435" y="3969088"/>
            <a:chExt cx="6452100" cy="152400"/>
          </a:xfrm>
        </p:grpSpPr>
        <p:cxnSp>
          <p:nvCxnSpPr>
            <p:cNvPr id="16" name="Google Shape;16;p100"/>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100"/>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100"/>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100"/>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5" name="Shape 55"/>
        <p:cNvGrpSpPr/>
        <p:nvPr/>
      </p:nvGrpSpPr>
      <p:grpSpPr>
        <a:xfrm>
          <a:off x="0" y="0"/>
          <a:ext cx="0" cy="0"/>
          <a:chOff x="0" y="0"/>
          <a:chExt cx="0" cy="0"/>
        </a:xfrm>
      </p:grpSpPr>
      <p:sp>
        <p:nvSpPr>
          <p:cNvPr id="56" name="Google Shape;56;p109"/>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9"/>
          <p:cNvSpPr txBox="1"/>
          <p:nvPr>
            <p:ph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p:txBody>
      </p:sp>
      <p:sp>
        <p:nvSpPr>
          <p:cNvPr id="58" name="Google Shape;58;p109"/>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01"/>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10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1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103"/>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103"/>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0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0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37" name="Google Shape;37;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chemeClr val="lt1"/>
              </a:buClr>
              <a:buSzPts val="1400"/>
              <a:buFont typeface="Arial"/>
              <a:buNone/>
              <a:defRPr>
                <a:solidFill>
                  <a:schemeClr val="lt1"/>
                </a:solidFill>
              </a:defRPr>
            </a:lvl1pPr>
            <a:lvl2pPr indent="0" lvl="1" marL="0" algn="l">
              <a:lnSpc>
                <a:spcPct val="100000"/>
              </a:lnSpc>
              <a:spcBef>
                <a:spcPts val="0"/>
              </a:spcBef>
              <a:spcAft>
                <a:spcPts val="0"/>
              </a:spcAft>
              <a:buClr>
                <a:schemeClr val="lt1"/>
              </a:buClr>
              <a:buSzPts val="1400"/>
              <a:buFont typeface="Arial"/>
              <a:buNone/>
              <a:defRPr>
                <a:solidFill>
                  <a:schemeClr val="lt1"/>
                </a:solidFill>
              </a:defRPr>
            </a:lvl2pPr>
            <a:lvl3pPr indent="0" lvl="2" marL="0" algn="l">
              <a:lnSpc>
                <a:spcPct val="100000"/>
              </a:lnSpc>
              <a:spcBef>
                <a:spcPts val="0"/>
              </a:spcBef>
              <a:spcAft>
                <a:spcPts val="0"/>
              </a:spcAft>
              <a:buClr>
                <a:schemeClr val="lt1"/>
              </a:buClr>
              <a:buSzPts val="1400"/>
              <a:buFont typeface="Arial"/>
              <a:buNone/>
              <a:defRPr>
                <a:solidFill>
                  <a:schemeClr val="lt1"/>
                </a:solidFill>
              </a:defRPr>
            </a:lvl3pPr>
            <a:lvl4pPr indent="0" lvl="3" marL="0" algn="l">
              <a:lnSpc>
                <a:spcPct val="100000"/>
              </a:lnSpc>
              <a:spcBef>
                <a:spcPts val="0"/>
              </a:spcBef>
              <a:spcAft>
                <a:spcPts val="0"/>
              </a:spcAft>
              <a:buClr>
                <a:schemeClr val="lt1"/>
              </a:buClr>
              <a:buSzPts val="1400"/>
              <a:buFont typeface="Arial"/>
              <a:buNone/>
              <a:defRPr>
                <a:solidFill>
                  <a:schemeClr val="lt1"/>
                </a:solidFill>
              </a:defRPr>
            </a:lvl4pPr>
            <a:lvl5pPr indent="0" lvl="4" marL="0" algn="l">
              <a:lnSpc>
                <a:spcPct val="100000"/>
              </a:lnSpc>
              <a:spcBef>
                <a:spcPts val="0"/>
              </a:spcBef>
              <a:spcAft>
                <a:spcPts val="0"/>
              </a:spcAft>
              <a:buClr>
                <a:schemeClr val="lt1"/>
              </a:buClr>
              <a:buSzPts val="1400"/>
              <a:buFont typeface="Arial"/>
              <a:buNone/>
              <a:defRPr>
                <a:solidFill>
                  <a:schemeClr val="lt1"/>
                </a:solidFill>
              </a:defRPr>
            </a:lvl5pPr>
            <a:lvl6pPr indent="0" lvl="5" marL="0" algn="l">
              <a:lnSpc>
                <a:spcPct val="100000"/>
              </a:lnSpc>
              <a:spcBef>
                <a:spcPts val="0"/>
              </a:spcBef>
              <a:spcAft>
                <a:spcPts val="0"/>
              </a:spcAft>
              <a:buClr>
                <a:schemeClr val="lt1"/>
              </a:buClr>
              <a:buSzPts val="1400"/>
              <a:buFont typeface="Arial"/>
              <a:buNone/>
              <a:defRPr>
                <a:solidFill>
                  <a:schemeClr val="lt1"/>
                </a:solidFill>
              </a:defRPr>
            </a:lvl6pPr>
            <a:lvl7pPr indent="0" lvl="6" marL="0" algn="l">
              <a:lnSpc>
                <a:spcPct val="100000"/>
              </a:lnSpc>
              <a:spcBef>
                <a:spcPts val="0"/>
              </a:spcBef>
              <a:spcAft>
                <a:spcPts val="0"/>
              </a:spcAft>
              <a:buClr>
                <a:schemeClr val="lt1"/>
              </a:buClr>
              <a:buSzPts val="1400"/>
              <a:buFont typeface="Arial"/>
              <a:buNone/>
              <a:defRPr>
                <a:solidFill>
                  <a:schemeClr val="lt1"/>
                </a:solidFill>
              </a:defRPr>
            </a:lvl7pPr>
            <a:lvl8pPr indent="0" lvl="7" marL="0" algn="l">
              <a:lnSpc>
                <a:spcPct val="100000"/>
              </a:lnSpc>
              <a:spcBef>
                <a:spcPts val="0"/>
              </a:spcBef>
              <a:spcAft>
                <a:spcPts val="0"/>
              </a:spcAft>
              <a:buClr>
                <a:schemeClr val="lt1"/>
              </a:buClr>
              <a:buSzPts val="1400"/>
              <a:buFont typeface="Arial"/>
              <a:buNone/>
              <a:defRPr>
                <a:solidFill>
                  <a:schemeClr val="lt1"/>
                </a:solidFill>
              </a:defRPr>
            </a:lvl8pPr>
            <a:lvl9pPr indent="0" lvl="8" marL="0" algn="l">
              <a:lnSpc>
                <a:spcPct val="100000"/>
              </a:lnSpc>
              <a:spcBef>
                <a:spcPts val="0"/>
              </a:spcBef>
              <a:spcAft>
                <a:spcPts val="0"/>
              </a:spcAft>
              <a:buClr>
                <a:schemeClr val="lt1"/>
              </a:buClr>
              <a:buSzPts val="1400"/>
              <a:buFont typeface="Arial"/>
              <a:buNone/>
              <a:defRPr>
                <a:solidFill>
                  <a:schemeClr val="lt1"/>
                </a:solidFil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 name="Shape 38"/>
        <p:cNvGrpSpPr/>
        <p:nvPr/>
      </p:nvGrpSpPr>
      <p:grpSpPr>
        <a:xfrm>
          <a:off x="0" y="0"/>
          <a:ext cx="0" cy="0"/>
          <a:chOff x="0" y="0"/>
          <a:chExt cx="0" cy="0"/>
        </a:xfrm>
      </p:grpSpPr>
      <p:sp>
        <p:nvSpPr>
          <p:cNvPr id="39" name="Google Shape;39;p10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10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6"/>
        </a:solidFill>
      </p:bgPr>
    </p:bg>
    <p:spTree>
      <p:nvGrpSpPr>
        <p:cNvPr id="42" name="Shape 42"/>
        <p:cNvGrpSpPr/>
        <p:nvPr/>
      </p:nvGrpSpPr>
      <p:grpSpPr>
        <a:xfrm>
          <a:off x="0" y="0"/>
          <a:ext cx="0" cy="0"/>
          <a:chOff x="0" y="0"/>
          <a:chExt cx="0" cy="0"/>
        </a:xfrm>
      </p:grpSpPr>
      <p:sp>
        <p:nvSpPr>
          <p:cNvPr id="43" name="Google Shape;43;p106"/>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5" name="Shape 45"/>
        <p:cNvGrpSpPr/>
        <p:nvPr/>
      </p:nvGrpSpPr>
      <p:grpSpPr>
        <a:xfrm>
          <a:off x="0" y="0"/>
          <a:ext cx="0" cy="0"/>
          <a:chOff x="0" y="0"/>
          <a:chExt cx="0" cy="0"/>
        </a:xfrm>
      </p:grpSpPr>
      <p:sp>
        <p:nvSpPr>
          <p:cNvPr id="46" name="Google Shape;46;p107"/>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10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10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7"/>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chemeClr val="lt1"/>
              </a:buClr>
              <a:buSzPts val="1400"/>
              <a:buFont typeface="Arial"/>
              <a:buNone/>
              <a:defRPr>
                <a:solidFill>
                  <a:schemeClr val="lt1"/>
                </a:solidFill>
              </a:defRPr>
            </a:lvl1pPr>
            <a:lvl2pPr indent="0" lvl="1" marL="0" algn="l">
              <a:lnSpc>
                <a:spcPct val="100000"/>
              </a:lnSpc>
              <a:spcBef>
                <a:spcPts val="0"/>
              </a:spcBef>
              <a:spcAft>
                <a:spcPts val="0"/>
              </a:spcAft>
              <a:buClr>
                <a:schemeClr val="lt1"/>
              </a:buClr>
              <a:buSzPts val="1400"/>
              <a:buFont typeface="Arial"/>
              <a:buNone/>
              <a:defRPr>
                <a:solidFill>
                  <a:schemeClr val="lt1"/>
                </a:solidFill>
              </a:defRPr>
            </a:lvl2pPr>
            <a:lvl3pPr indent="0" lvl="2" marL="0" algn="l">
              <a:lnSpc>
                <a:spcPct val="100000"/>
              </a:lnSpc>
              <a:spcBef>
                <a:spcPts val="0"/>
              </a:spcBef>
              <a:spcAft>
                <a:spcPts val="0"/>
              </a:spcAft>
              <a:buClr>
                <a:schemeClr val="lt1"/>
              </a:buClr>
              <a:buSzPts val="1400"/>
              <a:buFont typeface="Arial"/>
              <a:buNone/>
              <a:defRPr>
                <a:solidFill>
                  <a:schemeClr val="lt1"/>
                </a:solidFill>
              </a:defRPr>
            </a:lvl3pPr>
            <a:lvl4pPr indent="0" lvl="3" marL="0" algn="l">
              <a:lnSpc>
                <a:spcPct val="100000"/>
              </a:lnSpc>
              <a:spcBef>
                <a:spcPts val="0"/>
              </a:spcBef>
              <a:spcAft>
                <a:spcPts val="0"/>
              </a:spcAft>
              <a:buClr>
                <a:schemeClr val="lt1"/>
              </a:buClr>
              <a:buSzPts val="1400"/>
              <a:buFont typeface="Arial"/>
              <a:buNone/>
              <a:defRPr>
                <a:solidFill>
                  <a:schemeClr val="lt1"/>
                </a:solidFill>
              </a:defRPr>
            </a:lvl4pPr>
            <a:lvl5pPr indent="0" lvl="4" marL="0" algn="l">
              <a:lnSpc>
                <a:spcPct val="100000"/>
              </a:lnSpc>
              <a:spcBef>
                <a:spcPts val="0"/>
              </a:spcBef>
              <a:spcAft>
                <a:spcPts val="0"/>
              </a:spcAft>
              <a:buClr>
                <a:schemeClr val="lt1"/>
              </a:buClr>
              <a:buSzPts val="1400"/>
              <a:buFont typeface="Arial"/>
              <a:buNone/>
              <a:defRPr>
                <a:solidFill>
                  <a:schemeClr val="lt1"/>
                </a:solidFill>
              </a:defRPr>
            </a:lvl5pPr>
            <a:lvl6pPr indent="0" lvl="5" marL="0" algn="l">
              <a:lnSpc>
                <a:spcPct val="100000"/>
              </a:lnSpc>
              <a:spcBef>
                <a:spcPts val="0"/>
              </a:spcBef>
              <a:spcAft>
                <a:spcPts val="0"/>
              </a:spcAft>
              <a:buClr>
                <a:schemeClr val="lt1"/>
              </a:buClr>
              <a:buSzPts val="1400"/>
              <a:buFont typeface="Arial"/>
              <a:buNone/>
              <a:defRPr>
                <a:solidFill>
                  <a:schemeClr val="lt1"/>
                </a:solidFill>
              </a:defRPr>
            </a:lvl6pPr>
            <a:lvl7pPr indent="0" lvl="6" marL="0" algn="l">
              <a:lnSpc>
                <a:spcPct val="100000"/>
              </a:lnSpc>
              <a:spcBef>
                <a:spcPts val="0"/>
              </a:spcBef>
              <a:spcAft>
                <a:spcPts val="0"/>
              </a:spcAft>
              <a:buClr>
                <a:schemeClr val="lt1"/>
              </a:buClr>
              <a:buSzPts val="1400"/>
              <a:buFont typeface="Arial"/>
              <a:buNone/>
              <a:defRPr>
                <a:solidFill>
                  <a:schemeClr val="lt1"/>
                </a:solidFill>
              </a:defRPr>
            </a:lvl7pPr>
            <a:lvl8pPr indent="0" lvl="7" marL="0" algn="l">
              <a:lnSpc>
                <a:spcPct val="100000"/>
              </a:lnSpc>
              <a:spcBef>
                <a:spcPts val="0"/>
              </a:spcBef>
              <a:spcAft>
                <a:spcPts val="0"/>
              </a:spcAft>
              <a:buClr>
                <a:schemeClr val="lt1"/>
              </a:buClr>
              <a:buSzPts val="1400"/>
              <a:buFont typeface="Arial"/>
              <a:buNone/>
              <a:defRPr>
                <a:solidFill>
                  <a:schemeClr val="lt1"/>
                </a:solidFill>
              </a:defRPr>
            </a:lvl8pPr>
            <a:lvl9pPr indent="0" lvl="8" marL="0" algn="l">
              <a:lnSpc>
                <a:spcPct val="100000"/>
              </a:lnSpc>
              <a:spcBef>
                <a:spcPts val="0"/>
              </a:spcBef>
              <a:spcAft>
                <a:spcPts val="0"/>
              </a:spcAft>
              <a:buClr>
                <a:schemeClr val="lt1"/>
              </a:buClr>
              <a:buSzPts val="1400"/>
              <a:buFont typeface="Arial"/>
              <a:buNone/>
              <a:defRPr>
                <a:solidFill>
                  <a:schemeClr val="lt1"/>
                </a:solidFil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2" name="Shape 52"/>
        <p:cNvGrpSpPr/>
        <p:nvPr/>
      </p:nvGrpSpPr>
      <p:grpSpPr>
        <a:xfrm>
          <a:off x="0" y="0"/>
          <a:ext cx="0" cy="0"/>
          <a:chOff x="0" y="0"/>
          <a:chExt cx="0" cy="0"/>
        </a:xfrm>
      </p:grpSpPr>
      <p:sp>
        <p:nvSpPr>
          <p:cNvPr id="53" name="Google Shape;53;p108"/>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1600"/>
              </a:spcBef>
              <a:spcAft>
                <a:spcPts val="0"/>
              </a:spcAft>
              <a:buSzPts val="1800"/>
              <a:buChar char="■"/>
              <a:defRPr/>
            </a:lvl3pPr>
            <a:lvl4pPr indent="-342900" lvl="3" marL="1828800" algn="l">
              <a:lnSpc>
                <a:spcPct val="115000"/>
              </a:lnSpc>
              <a:spcBef>
                <a:spcPts val="1600"/>
              </a:spcBef>
              <a:spcAft>
                <a:spcPts val="0"/>
              </a:spcAft>
              <a:buSzPts val="1800"/>
              <a:buChar char="●"/>
              <a:defRPr/>
            </a:lvl4pPr>
            <a:lvl5pPr indent="-342900" lvl="4" marL="2286000" algn="l">
              <a:lnSpc>
                <a:spcPct val="115000"/>
              </a:lnSpc>
              <a:spcBef>
                <a:spcPts val="1600"/>
              </a:spcBef>
              <a:spcAft>
                <a:spcPts val="0"/>
              </a:spcAft>
              <a:buSzPts val="1800"/>
              <a:buChar char="○"/>
              <a:defRPr/>
            </a:lvl5pPr>
            <a:lvl6pPr indent="-342900" lvl="5" marL="2743200" algn="l">
              <a:lnSpc>
                <a:spcPct val="115000"/>
              </a:lnSpc>
              <a:spcBef>
                <a:spcPts val="1600"/>
              </a:spcBef>
              <a:spcAft>
                <a:spcPts val="0"/>
              </a:spcAft>
              <a:buSzPts val="1800"/>
              <a:buChar char="■"/>
              <a:defRPr/>
            </a:lvl6pPr>
            <a:lvl7pPr indent="-342900" lvl="6" marL="3200400" algn="l">
              <a:lnSpc>
                <a:spcPct val="115000"/>
              </a:lnSpc>
              <a:spcBef>
                <a:spcPts val="1600"/>
              </a:spcBef>
              <a:spcAft>
                <a:spcPts val="0"/>
              </a:spcAft>
              <a:buSzPts val="1800"/>
              <a:buChar char="●"/>
              <a:defRPr/>
            </a:lvl7pPr>
            <a:lvl8pPr indent="-342900" lvl="7" marL="3657600" algn="l">
              <a:lnSpc>
                <a:spcPct val="115000"/>
              </a:lnSpc>
              <a:spcBef>
                <a:spcPts val="1600"/>
              </a:spcBef>
              <a:spcAft>
                <a:spcPts val="0"/>
              </a:spcAft>
              <a:buSzPts val="1800"/>
              <a:buChar char="○"/>
              <a:defRPr/>
            </a:lvl8pPr>
            <a:lvl9pPr indent="-342900" lvl="8" marL="4114800" algn="l">
              <a:lnSpc>
                <a:spcPct val="115000"/>
              </a:lnSpc>
              <a:spcBef>
                <a:spcPts val="1600"/>
              </a:spcBef>
              <a:spcAft>
                <a:spcPts val="1600"/>
              </a:spcAft>
              <a:buSzPts val="1800"/>
              <a:buChar char="■"/>
              <a:defRPr/>
            </a:lvl9pPr>
          </a:lstStyle>
          <a:p/>
        </p:txBody>
      </p:sp>
      <p:sp>
        <p:nvSpPr>
          <p:cNvPr id="54" name="Google Shape;54;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9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chemeClr val="dk2"/>
              </a:buClr>
              <a:buSzPts val="1000"/>
              <a:buFont typeface="Open Sans"/>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inclusao.serpro.gov.br/mod/page/view.php?id=8329#glossario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freedomscientific.com/" TargetMode="External"/><Relationship Id="rId4" Type="http://schemas.openxmlformats.org/officeDocument/2006/relationships/hyperlink" Target="http://www.nvda-project.org/" TargetMode="External"/><Relationship Id="rId11" Type="http://schemas.openxmlformats.org/officeDocument/2006/relationships/hyperlink" Target="http://intervox.nce.ufrj.br/dosvox/" TargetMode="External"/><Relationship Id="rId10" Type="http://schemas.openxmlformats.org/officeDocument/2006/relationships/hyperlink" Target="https://inclusao.serpro.gov.br/mod/page/view.php?id=8330#glossario4" TargetMode="External"/><Relationship Id="rId9" Type="http://schemas.openxmlformats.org/officeDocument/2006/relationships/hyperlink" Target="https://inclusao.serpro.gov.br/mod/page/view.php?id=8330#glossario6" TargetMode="External"/><Relationship Id="rId5" Type="http://schemas.openxmlformats.org/officeDocument/2006/relationships/hyperlink" Target="http://www.micropower.com.br/" TargetMode="External"/><Relationship Id="rId6" Type="http://schemas.openxmlformats.org/officeDocument/2006/relationships/hyperlink" Target="http://live.gnome.org/Orca" TargetMode="External"/><Relationship Id="rId7" Type="http://schemas.openxmlformats.org/officeDocument/2006/relationships/hyperlink" Target="http://www.apple.com/br/accessibility/voiceover/" TargetMode="External"/><Relationship Id="rId8" Type="http://schemas.openxmlformats.org/officeDocument/2006/relationships/hyperlink" Target="http://f123.org/projeto-f123org-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inclusao.serpro.gov.br/mod/page/view.php?id=8336#glossario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inclusao.serpro.gov.br/mod/page/view.php?id=8336#glossario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inclusao.serpro.gov.br/mod/page/view.php?id=8338#glossario2" TargetMode="External"/><Relationship Id="rId4" Type="http://schemas.openxmlformats.org/officeDocument/2006/relationships/hyperlink" Target="https://inclusao.serpro.gov.br/mod/page/view.php?id=8338#glossario3" TargetMode="External"/><Relationship Id="rId5" Type="http://schemas.openxmlformats.org/officeDocument/2006/relationships/hyperlink" Target="https://inclusao.serpro.gov.br/mod/page/view.php?id=8338#glossario6" TargetMode="External"/><Relationship Id="rId6" Type="http://schemas.openxmlformats.org/officeDocument/2006/relationships/hyperlink" Target="https://inclusao.serpro.gov.br/mod/page/view.php?id=8338#glossario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inclusao.serpro.gov.br/mod/page/view.php?id=8339#glossario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inclusao.serpro.gov.br/mod/page/view.php?id=8340#glossario3" TargetMode="External"/><Relationship Id="rId4" Type="http://schemas.openxmlformats.org/officeDocument/2006/relationships/image" Target="../media/image1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inclusao.serpro.gov.br/mod/page/view.php?id=8340#aqui" TargetMode="External"/><Relationship Id="rId4" Type="http://schemas.openxmlformats.org/officeDocument/2006/relationships/hyperlink" Target="https://inclusao.serpro.gov.br/mod/page/view.php?id=8340#aqui" TargetMode="External"/><Relationship Id="rId5" Type="http://schemas.openxmlformats.org/officeDocument/2006/relationships/hyperlink" Target="https://inclusao.serpro.gov.br/mod/page/view.php?id=8340#aqu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planalto.gov.br/ccivil_03/_ato2004-2006/2004/decreto/d5296.htm" TargetMode="External"/><Relationship Id="rId4" Type="http://schemas.openxmlformats.org/officeDocument/2006/relationships/hyperlink" Target="http://www.planalto.gov.br/ccivil_03/_ato2007-2010/2009/decreto/d6949.htm" TargetMode="External"/><Relationship Id="rId5" Type="http://schemas.openxmlformats.org/officeDocument/2006/relationships/hyperlink" Target="http://www.planalto.gov.br/ccivil_03/_ato2007-2010/2009/decreto/d6949.htm" TargetMode="External"/><Relationship Id="rId6" Type="http://schemas.openxmlformats.org/officeDocument/2006/relationships/hyperlink" Target="http://www.planalto.gov.br/ccivil_03/_ato2011-2014/2011/lei/l12527.ht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inclusao.serpro.gov.br/mod/page/view.php?id=8342#glossario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jpg"/><Relationship Id="rId4" Type="http://schemas.openxmlformats.org/officeDocument/2006/relationships/image" Target="../media/image1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inclusao.serpro.gov.br/mod/page/view.php?id=8342#glossario4"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nclusao.serpro.gov.br/mod/page/view.php?id=8323#glossario3"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inclusao.serpro.gov.br/mod/page/view.php?id=8343#glossario2"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inclusao.serpro.gov.br/mod/page/view.php?id=8344#glossario3" TargetMode="External"/><Relationship Id="rId4" Type="http://schemas.openxmlformats.org/officeDocument/2006/relationships/hyperlink" Target="http://www.freedomscientific.com/products/fs/jaws-product-page.asp" TargetMode="External"/><Relationship Id="rId5" Type="http://schemas.openxmlformats.org/officeDocument/2006/relationships/hyperlink" Target="http://www.nvda-project.org/" TargetMode="External"/><Relationship Id="rId6" Type="http://schemas.openxmlformats.org/officeDocument/2006/relationships/hyperlink" Target="http://live.gnome.org/Orca" TargetMode="External"/><Relationship Id="rId7" Type="http://schemas.openxmlformats.org/officeDocument/2006/relationships/hyperlink" Target="http://www.virtualvision.com.b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www.freedomscientific.com/products/fs/jaws-product-page.asp" TargetMode="External"/><Relationship Id="rId4" Type="http://schemas.openxmlformats.org/officeDocument/2006/relationships/hyperlink" Target="http://www.nvda-project.org/" TargetMode="External"/><Relationship Id="rId5" Type="http://schemas.openxmlformats.org/officeDocument/2006/relationships/hyperlink" Target="http://live.gnome.org/Orca" TargetMode="External"/><Relationship Id="rId6" Type="http://schemas.openxmlformats.org/officeDocument/2006/relationships/hyperlink" Target="http://www.virtualvision.com.b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juicystudio.com/services/luminositycontrastratio.php" TargetMode="External"/><Relationship Id="rId4" Type="http://schemas.openxmlformats.org/officeDocument/2006/relationships/hyperlink" Target="http://www.colorsontheweb.com/colorcontrast.asp" TargetMode="External"/><Relationship Id="rId5" Type="http://schemas.openxmlformats.org/officeDocument/2006/relationships/hyperlink" Target="http://www.checkmycolours.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inclusao.serpro.gov.br/mod/page/view.php?id=8346#glossario3" TargetMode="Externa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inclusao.serpro.gov.br/mod/page/view.php?id=8346#glossario0"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www.youtube.com/watch?v=LrWzH6S493I"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inclusao.serpro.gov.br/mod/page/view.php?id=8348#glossario2" TargetMode="External"/><Relationship Id="rId4" Type="http://schemas.openxmlformats.org/officeDocument/2006/relationships/hyperlink" Target="https://inclusao.serpro.gov.br/mod/page/view.php?id=8348#glossario1" TargetMode="External"/><Relationship Id="rId5" Type="http://schemas.openxmlformats.org/officeDocument/2006/relationships/hyperlink" Target="https://inclusao.serpro.gov.br/mod/page/view.php?id=8348#glossario4" TargetMode="External"/><Relationship Id="rId6" Type="http://schemas.openxmlformats.org/officeDocument/2006/relationships/hyperlink" Target="https://inclusao.serpro.gov.br/mod/page/view.php?id=8348#glossario3"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addons.mozilla.org/en-us/firefox/addon/accessibility-evaluation-toolb/" TargetMode="External"/><Relationship Id="rId4" Type="http://schemas.openxmlformats.org/officeDocument/2006/relationships/hyperlink" Target="https://chrome.google.com/webstore/detail/accessibility-developer-t/fpkknkljclfencbdbgkenhalefipecmb?hl=en" TargetMode="External"/><Relationship Id="rId10" Type="http://schemas.openxmlformats.org/officeDocument/2006/relationships/image" Target="../media/image37.png"/><Relationship Id="rId9" Type="http://schemas.openxmlformats.org/officeDocument/2006/relationships/hyperlink" Target="http://www.w3.org/WAI/ER/tools/complete" TargetMode="External"/><Relationship Id="rId5" Type="http://schemas.openxmlformats.org/officeDocument/2006/relationships/hyperlink" Target="http://www.paciellogroup.com/resources/wat" TargetMode="External"/><Relationship Id="rId6" Type="http://schemas.openxmlformats.org/officeDocument/2006/relationships/hyperlink" Target="https://inclusao.serpro.gov.br/moodledata-inclusao/repository/emag_conteudista_st/curso-conteudista/desenvolvimento-web/arquivos/eMAG-Checklist-acessibilidade-desenvolvedores.pdf" TargetMode="External"/><Relationship Id="rId7" Type="http://schemas.openxmlformats.org/officeDocument/2006/relationships/hyperlink" Target="https://inclusao.serpro.gov.br/moodledata-inclusao/repository/emag_conteudista_st/curso-conteudista/desenvolvimento-web/arquivos/eMAG-Checklist-acessibilidade-DV.pdf" TargetMode="External"/><Relationship Id="rId8" Type="http://schemas.openxmlformats.org/officeDocument/2006/relationships/hyperlink" Target="https://inclusao.serpro.gov.br/moodledata-inclusao/repository/emag_conteudista_st/curso-conteudista/desenvolvimento-web/arquivos/eMAG-Checklist-acessibilidade-DV.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www.w3.org/" TargetMode="External"/><Relationship Id="rId4" Type="http://schemas.openxmlformats.org/officeDocument/2006/relationships/hyperlink" Target="http://www.w3.org/TR/WCAG20" TargetMode="External"/><Relationship Id="rId5" Type="http://schemas.openxmlformats.org/officeDocument/2006/relationships/hyperlink" Target="http://www.ilearn.com.br/TR/WCAG20/" TargetMode="External"/><Relationship Id="rId6" Type="http://schemas.openxmlformats.org/officeDocument/2006/relationships/hyperlink" Target="http://www.governoeletronico.gov.br/acoes-e-projetos/e-MA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validator.w3.org/" TargetMode="External"/><Relationship Id="rId4" Type="http://schemas.openxmlformats.org/officeDocument/2006/relationships/hyperlink" Target="http://jigsaw.w3.org/css-validator" TargetMode="External"/><Relationship Id="rId5" Type="http://schemas.openxmlformats.org/officeDocument/2006/relationships/hyperlink" Target="http://validator.w3.org/checklink"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www.governoeletronico.gov.br/acoes-e-projetos/e-MAG/ases-avaliador-e-simulador-de-acessibilidade-sitios" TargetMode="External"/><Relationship Id="rId4" Type="http://schemas.openxmlformats.org/officeDocument/2006/relationships/hyperlink" Target="http://www.acessibilidade.gov.pt/accessmonitor/" TargetMode="External"/><Relationship Id="rId11" Type="http://schemas.openxmlformats.org/officeDocument/2006/relationships/hyperlink" Target="http://fae.cita.uiuc.edu/" TargetMode="External"/><Relationship Id="rId10" Type="http://schemas.openxmlformats.org/officeDocument/2006/relationships/hyperlink" Target="http://www.acessibilidade.gov.pt/webax/examinator.php" TargetMode="External"/><Relationship Id="rId12" Type="http://schemas.openxmlformats.org/officeDocument/2006/relationships/hyperlink" Target="http://validator.w3.org/checklink" TargetMode="External"/><Relationship Id="rId9" Type="http://schemas.openxmlformats.org/officeDocument/2006/relationships/hyperlink" Target="http://www.tawdis.net/" TargetMode="External"/><Relationship Id="rId5" Type="http://schemas.openxmlformats.org/officeDocument/2006/relationships/hyperlink" Target="http://wave.webaim.org/" TargetMode="External"/><Relationship Id="rId6" Type="http://schemas.openxmlformats.org/officeDocument/2006/relationships/hyperlink" Target="http://www.cynthiasays.com/" TargetMode="External"/><Relationship Id="rId7" Type="http://schemas.openxmlformats.org/officeDocument/2006/relationships/hyperlink" Target="http://www.sidar.org/hera/" TargetMode="External"/><Relationship Id="rId8" Type="http://schemas.openxmlformats.org/officeDocument/2006/relationships/hyperlink" Target="http://www.usablenet.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www.paciellogroup.com/resources/wat" TargetMode="External"/><Relationship Id="rId4" Type="http://schemas.openxmlformats.org/officeDocument/2006/relationships/hyperlink" Target="https://addons.mozilla.org/en-us/firefox/addon/accessibility-evaluation-toolb/" TargetMode="External"/><Relationship Id="rId11" Type="http://schemas.openxmlformats.org/officeDocument/2006/relationships/hyperlink" Target="http://validator.w3.org/checklink" TargetMode="External"/><Relationship Id="rId10" Type="http://schemas.openxmlformats.org/officeDocument/2006/relationships/hyperlink" Target="http://fae.cita.uiuc.edu/" TargetMode="External"/><Relationship Id="rId9" Type="http://schemas.openxmlformats.org/officeDocument/2006/relationships/hyperlink" Target="https://addons.mozilla.org/en-us/firefox/addon/accessibility-evaluation-toolb/" TargetMode="External"/><Relationship Id="rId5" Type="http://schemas.openxmlformats.org/officeDocument/2006/relationships/hyperlink" Target="http://juicystudio.com/services/luminositycontrastratio.phpColor" TargetMode="External"/><Relationship Id="rId6" Type="http://schemas.openxmlformats.org/officeDocument/2006/relationships/hyperlink" Target="http://www.colorsontheweb.com/colorcontrast.asp" TargetMode="External"/><Relationship Id="rId7" Type="http://schemas.openxmlformats.org/officeDocument/2006/relationships/hyperlink" Target="http://www.checkmycolours.com/" TargetMode="External"/><Relationship Id="rId8" Type="http://schemas.openxmlformats.org/officeDocument/2006/relationships/hyperlink" Target="http://www.paciellogroup.com/resources/contrast-analyser.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browsershots.org/" TargetMode="External"/><Relationship Id="rId4" Type="http://schemas.openxmlformats.org/officeDocument/2006/relationships/hyperlink" Target="http://lynx.browser.org/" TargetMode="External"/><Relationship Id="rId9" Type="http://schemas.openxmlformats.org/officeDocument/2006/relationships/hyperlink" Target="http://validator.w3.org/checklink" TargetMode="External"/><Relationship Id="rId5" Type="http://schemas.openxmlformats.org/officeDocument/2006/relationships/hyperlink" Target="http://www.delorie.com/web/lynxview.html" TargetMode="External"/><Relationship Id="rId6" Type="http://schemas.openxmlformats.org/officeDocument/2006/relationships/hyperlink" Target="http://www.paciellogroup.com/resources/contrast-analyser.html" TargetMode="External"/><Relationship Id="rId7" Type="http://schemas.openxmlformats.org/officeDocument/2006/relationships/hyperlink" Target="https://addons.mozilla.org/en-us/firefox/addon/accessibility-evaluation-toolb/" TargetMode="External"/><Relationship Id="rId8" Type="http://schemas.openxmlformats.org/officeDocument/2006/relationships/hyperlink" Target="http://fae.cita.uiuc.edu/" TargetMode="External"/></Relationships>
</file>

<file path=ppt/slides/_rels/slide95.xml.rels><?xml version="1.0" encoding="UTF-8" standalone="yes"?><Relationships xmlns="http://schemas.openxmlformats.org/package/2006/relationships"><Relationship Id="rId11" Type="http://schemas.openxmlformats.org/officeDocument/2006/relationships/hyperlink" Target="https://addons.mozilla.org/en-us/firefox/addon/accessibility-evaluation-toolb/" TargetMode="External"/><Relationship Id="rId10" Type="http://schemas.openxmlformats.org/officeDocument/2006/relationships/hyperlink" Target="http://www.paciellogroup.com/resources/contrast-analyser.html" TargetMode="External"/><Relationship Id="rId13" Type="http://schemas.openxmlformats.org/officeDocument/2006/relationships/hyperlink" Target="http://validator.w3.org/checklink" TargetMode="External"/><Relationship Id="rId12" Type="http://schemas.openxmlformats.org/officeDocument/2006/relationships/hyperlink" Target="http://fae.cita.uiuc.edu/" TargetMode="External"/><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www.vischeck.com/" TargetMode="External"/><Relationship Id="rId4" Type="http://schemas.openxmlformats.org/officeDocument/2006/relationships/hyperlink" Target="http://www.freedomscientific.com/products/fs/JAWS-product-page.asp" TargetMode="External"/><Relationship Id="rId9" Type="http://schemas.openxmlformats.org/officeDocument/2006/relationships/hyperlink" Target="http://intervox.nce.ufrj.br/dosvox/download.htm" TargetMode="External"/><Relationship Id="rId5" Type="http://schemas.openxmlformats.org/officeDocument/2006/relationships/hyperlink" Target="http://www.nvda-project.org/" TargetMode="External"/><Relationship Id="rId6" Type="http://schemas.openxmlformats.org/officeDocument/2006/relationships/hyperlink" Target="http://live.gnome.org/Orca" TargetMode="External"/><Relationship Id="rId7" Type="http://schemas.openxmlformats.org/officeDocument/2006/relationships/hyperlink" Target="http://www.apple.com/br/accessibility/osx/voiceover/" TargetMode="External"/><Relationship Id="rId8" Type="http://schemas.openxmlformats.org/officeDocument/2006/relationships/hyperlink" Target="http://www.gwmicro.com/Window-Eyes" TargetMode="External"/></Relationships>
</file>

<file path=ppt/slides/_rels/slide96.xml.rels><?xml version="1.0" encoding="UTF-8" standalone="yes"?><Relationships xmlns="http://schemas.openxmlformats.org/package/2006/relationships"><Relationship Id="rId11" Type="http://schemas.openxmlformats.org/officeDocument/2006/relationships/hyperlink" Target="http://validator.w3.org/checklink" TargetMode="External"/><Relationship Id="rId10" Type="http://schemas.openxmlformats.org/officeDocument/2006/relationships/hyperlink" Target="http://fae.cita.uiuc.edu/" TargetMode="External"/><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www.governoeletronico.gov.br/acoes-e-projetos/e-MAG/material-de-apoio" TargetMode="External"/><Relationship Id="rId4" Type="http://schemas.openxmlformats.org/officeDocument/2006/relationships/hyperlink" Target="http://www.w3c.br/pub/Materiais/PublicacoesW3C/cartilha-w3cbr-acessibilidade-web-fasciculo-I.pdf" TargetMode="External"/><Relationship Id="rId9" Type="http://schemas.openxmlformats.org/officeDocument/2006/relationships/hyperlink" Target="https://addons.mozilla.org/en-us/firefox/addon/accessibility-evaluation-toolb/" TargetMode="External"/><Relationship Id="rId5" Type="http://schemas.openxmlformats.org/officeDocument/2006/relationships/hyperlink" Target="http://www.w3.org/WAI/RC/tools/complete" TargetMode="External"/><Relationship Id="rId6" Type="http://schemas.openxmlformats.org/officeDocument/2006/relationships/hyperlink" Target="http://joeclark.org/book/sashay/serialization/" TargetMode="External"/><Relationship Id="rId7" Type="http://schemas.openxmlformats.org/officeDocument/2006/relationships/hyperlink" Target="http://intervox.nce.ufrj.br/dosvox/download.htm" TargetMode="External"/><Relationship Id="rId8" Type="http://schemas.openxmlformats.org/officeDocument/2006/relationships/hyperlink" Target="http://www.paciellogroup.com/resources/contrast-analyser.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www.w3c.br/pub/Materiais/PublicacoesW3C/cartilha-w3cbr-acessibilidade-web-fasciculo-I.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pt-BR">
                <a:solidFill>
                  <a:srgbClr val="000000"/>
                </a:solidFill>
              </a:rPr>
              <a:t>Curso Acessibilidade</a:t>
            </a:r>
            <a:endParaRPr/>
          </a:p>
        </p:txBody>
      </p:sp>
      <p:sp>
        <p:nvSpPr>
          <p:cNvPr id="67" name="Google Shape;67;p1"/>
          <p:cNvSpPr txBox="1"/>
          <p:nvPr>
            <p:ph idx="1" type="subTitle"/>
          </p:nvPr>
        </p:nvSpPr>
        <p:spPr>
          <a:xfrm>
            <a:off x="2137225" y="29262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pt-BR"/>
              <a:t>Tornando a Web um meio acessível a todos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311700" y="168579"/>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21" name="Google Shape;121;p10"/>
          <p:cNvSpPr txBox="1"/>
          <p:nvPr>
            <p:ph idx="1" type="body"/>
          </p:nvPr>
        </p:nvSpPr>
        <p:spPr>
          <a:xfrm>
            <a:off x="311700" y="1017725"/>
            <a:ext cx="8520600" cy="4065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sz="1300">
                <a:solidFill>
                  <a:srgbClr val="000000"/>
                </a:solidFill>
                <a:latin typeface="Arial"/>
                <a:ea typeface="Arial"/>
                <a:cs typeface="Arial"/>
                <a:sym typeface="Arial"/>
              </a:rPr>
              <a:t>Sobre a deficiência física e a mobilidade reduzida</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A deficiência física é a alteração completa ou parcial de um ou mais segmentos do corpo humano, acarretando o comprometimento da função física. Já a pessoa com mobilidade reduzida é aquela que, não se enquadrando no conceito de pessoa com deficiência, têm dificuldade de movimentar-se, permanente ou temporariamente, gerando redução efetiva da mobilidade, flexibilidade, coordenação motora e percepção.</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Para utilizar o computador, as pessoas com deficiência física ou mobilidade reduzida podem fazer uso de </a:t>
            </a:r>
            <a:r>
              <a:rPr b="1" lang="pt-BR" sz="1350">
                <a:solidFill>
                  <a:srgbClr val="000000"/>
                </a:solidFill>
                <a:latin typeface="Arial"/>
                <a:ea typeface="Arial"/>
                <a:cs typeface="Arial"/>
                <a:sym typeface="Arial"/>
              </a:rPr>
              <a:t>mouses ou teclado adaptados.</a:t>
            </a:r>
            <a:endParaRPr/>
          </a:p>
          <a:p>
            <a:pPr indent="0" lvl="0" marL="0" rtl="0" algn="just">
              <a:lnSpc>
                <a:spcPct val="115000"/>
              </a:lnSpc>
              <a:spcBef>
                <a:spcPts val="2500"/>
              </a:spcBef>
              <a:spcAft>
                <a:spcPts val="0"/>
              </a:spcAft>
              <a:buClr>
                <a:schemeClr val="dk1"/>
              </a:buClr>
              <a:buSzPts val="1061"/>
              <a:buFont typeface="Arial"/>
              <a:buNone/>
            </a:pPr>
            <a:r>
              <a:rPr b="1" lang="pt-BR" sz="1350">
                <a:solidFill>
                  <a:srgbClr val="000000"/>
                </a:solidFill>
                <a:latin typeface="Arial"/>
                <a:ea typeface="Arial"/>
                <a:cs typeface="Arial"/>
                <a:sym typeface="Arial"/>
              </a:rPr>
              <a:t>Barreiras enfrentadas por pessoas com deficiência física ou mobilidade reduzida:</a:t>
            </a:r>
            <a:endParaRPr/>
          </a:p>
          <a:p>
            <a:pPr indent="-304800" lvl="0" marL="1320800" marR="215900" rtl="0" algn="just">
              <a:lnSpc>
                <a:spcPct val="115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Atividades com limite de tempo</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Abertura de várias janelas simultaneamente</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Funções que não funcionam pelo teclado.</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27" name="Google Shape;127;p1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sz="1300">
                <a:solidFill>
                  <a:srgbClr val="000000"/>
                </a:solidFill>
                <a:latin typeface="Arial"/>
                <a:ea typeface="Arial"/>
                <a:cs typeface="Arial"/>
                <a:sym typeface="Arial"/>
              </a:rPr>
              <a:t>Sobre a deficiência intelectual</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A pessoa com deficiência intelectual apresenta um funcionamento intelectual significativamente inferior à média, com manifestação antes dos dezoito anos.</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indivíduo com deficiência intelectual tem as áreas cognitivas afetadas, apresentando dificuldade na atenção, concentração, compreensão, assimilação, memória visual, memória auditiva e raciocínio.</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Um dos tipos de deficiência intelectual é a Síndrome de Down.</a:t>
            </a:r>
            <a:endParaRPr/>
          </a:p>
          <a:p>
            <a:pPr indent="0" lvl="0" marL="0" rtl="0" algn="just">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Na terminologia atual, </a:t>
            </a:r>
            <a:r>
              <a:rPr b="1" lang="pt-BR" sz="1350">
                <a:solidFill>
                  <a:srgbClr val="000000"/>
                </a:solidFill>
                <a:latin typeface="Arial"/>
                <a:ea typeface="Arial"/>
                <a:cs typeface="Arial"/>
                <a:sym typeface="Arial"/>
              </a:rPr>
              <a:t>“deficiência intelectual”</a:t>
            </a:r>
            <a:r>
              <a:rPr lang="pt-BR" sz="1350">
                <a:solidFill>
                  <a:srgbClr val="000000"/>
                </a:solidFill>
                <a:latin typeface="Arial"/>
                <a:ea typeface="Arial"/>
                <a:cs typeface="Arial"/>
                <a:sym typeface="Arial"/>
              </a:rPr>
              <a:t> substitui o termo </a:t>
            </a:r>
            <a:r>
              <a:rPr b="1" lang="pt-BR" sz="1350">
                <a:solidFill>
                  <a:srgbClr val="000000"/>
                </a:solidFill>
                <a:latin typeface="Arial"/>
                <a:ea typeface="Arial"/>
                <a:cs typeface="Arial"/>
                <a:sym typeface="Arial"/>
              </a:rPr>
              <a:t>“deficiência mental”</a:t>
            </a:r>
            <a:r>
              <a:rPr lang="pt-BR" sz="1350">
                <a:solidFill>
                  <a:srgbClr val="000000"/>
                </a:solidFill>
                <a:latin typeface="Arial"/>
                <a:ea typeface="Arial"/>
                <a:cs typeface="Arial"/>
                <a:sym typeface="Arial"/>
              </a:rPr>
              <a:t>.</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33" name="Google Shape;133;p1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b="1" lang="pt-BR" sz="1350">
                <a:solidFill>
                  <a:srgbClr val="000000"/>
                </a:solidFill>
                <a:latin typeface="Arial"/>
                <a:ea typeface="Arial"/>
                <a:cs typeface="Arial"/>
                <a:sym typeface="Arial"/>
              </a:rPr>
              <a:t>Barreiras enfrentadas por pessoas com deficiência intelectual:</a:t>
            </a:r>
            <a:endParaRPr/>
          </a:p>
          <a:p>
            <a:pPr indent="-304800" lvl="0" marL="1320800" marR="215900" rtl="0" algn="just">
              <a:lnSpc>
                <a:spcPct val="115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Falta de clareza e consistência na organização das páginas</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Utilização de linguagem complexa sem necessidade</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Parágrafos muito extensos</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Abreviaturas e palavras incomuns sem uma explicação</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Imagens complexas sem explicação textual</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Uso de imagens “piscantes” ou áudio em certa frequência que cause desconforto.</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39" name="Google Shape;139;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sz="1300">
                <a:solidFill>
                  <a:srgbClr val="000000"/>
                </a:solidFill>
                <a:latin typeface="Arial"/>
                <a:ea typeface="Arial"/>
                <a:cs typeface="Arial"/>
                <a:sym typeface="Arial"/>
              </a:rPr>
              <a:t>Sobre a dislexia</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Esse transtorno se caracteriza pela dificuldade do indivíduo em decodificar símbolos, ler, escrever, soletrar, compreender um texto, reconhecer fonemas e pelo hábito de trocar, inverter, omitir ou acrescentar letras/palavras ao escrever.</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indivíduo disléxico pode trocar sílabas de uma palavra ou palavras inteiras, dificultando a compreensão do texto, tendo como consequência uma leitura mais lenta.</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Muitos disléxicos optam por ler documentos digitais com o uso de leitores de tela, já que eles compreendem melhor um texto ao escutá-lo do que através da leitura.</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45" name="Google Shape;145;p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sz="1300">
                <a:solidFill>
                  <a:srgbClr val="000000"/>
                </a:solidFill>
                <a:latin typeface="Arial"/>
                <a:ea typeface="Arial"/>
                <a:cs typeface="Arial"/>
                <a:sym typeface="Arial"/>
              </a:rPr>
              <a:t>Sobre o TDA/H - Transtorno do Déficit de Atenção com Hiperatividade</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É uma síndrome caracterizada por desatenção, hiperatividade e impulsividade. Existe o TDA/H com predomínio de sintomas de desatenção, o com predomínio de sintomas de hiperatividade/impulsividade e, ainda, o tipo combinado.</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Estudos revelam que 2 a 5% das crianças e adolescentes (de 6 a 16 anos) e 2 a 4% de adultos apresentam sintomas marcantes de TDA/H. O TDA/H é mais comum em meninos.</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TDA/H é causado por um mau funcionamento da neuroquímica cerebral e tem um forte componente hereditário.</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51" name="Google Shape;151;p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sz="1400">
                <a:solidFill>
                  <a:srgbClr val="000000"/>
                </a:solidFill>
                <a:latin typeface="Open Sans"/>
                <a:ea typeface="Open Sans"/>
                <a:cs typeface="Open Sans"/>
                <a:sym typeface="Open Sans"/>
              </a:rPr>
              <a:t>Barreiras que podem dificultar o acesso de pessoas idosas ou com problemas de concentração, memória ou percepção:</a:t>
            </a:r>
            <a:endParaRPr/>
          </a:p>
          <a:p>
            <a:pPr indent="-304800" lvl="0" marL="1320800" marR="215900" rtl="0" algn="just">
              <a:lnSpc>
                <a:spcPct val="150000"/>
              </a:lnSpc>
              <a:spcBef>
                <a:spcPts val="310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Falta de consistência na organização das páginas</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Falta de coerência na organização do conteúdo</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Utilização de linguagem complexa sem necessidade</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Parágrafos muito extensos</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Utilização de fontes com serifa ou decoradas</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Falta de clareza no conteúdo ou exemplos que facilitem a compreensão</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Uso de imagens “piscantes” ou conteúdo que possa desviar a atenção do usuário</a:t>
            </a:r>
            <a:endParaRPr/>
          </a:p>
          <a:p>
            <a:pPr indent="-304800" lvl="0" marL="1320800" marR="215900" rtl="0" algn="just">
              <a:lnSpc>
                <a:spcPct val="150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Texto justificado.</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pt-BR">
                <a:solidFill>
                  <a:srgbClr val="000000"/>
                </a:solidFill>
              </a:rPr>
              <a:t>Tecnologia Assistiva</a:t>
            </a:r>
            <a:endParaRPr/>
          </a:p>
        </p:txBody>
      </p:sp>
      <p:sp>
        <p:nvSpPr>
          <p:cNvPr id="157" name="Google Shape;157;p16"/>
          <p:cNvSpPr txBox="1"/>
          <p:nvPr>
            <p:ph idx="1" type="body"/>
          </p:nvPr>
        </p:nvSpPr>
        <p:spPr>
          <a:xfrm>
            <a:off x="311700" y="1152475"/>
            <a:ext cx="8520600" cy="386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pt-BR" sz="1400">
                <a:solidFill>
                  <a:srgbClr val="000000"/>
                </a:solidFill>
                <a:latin typeface="Open Sans"/>
                <a:ea typeface="Open Sans"/>
                <a:cs typeface="Open Sans"/>
                <a:sym typeface="Open Sans"/>
              </a:rPr>
              <a:t>O termo </a:t>
            </a:r>
            <a:r>
              <a:rPr lang="pt-BR" sz="1400" u="sng">
                <a:solidFill>
                  <a:srgbClr val="0000FF"/>
                </a:solidFill>
                <a:latin typeface="Open Sans"/>
                <a:ea typeface="Open Sans"/>
                <a:cs typeface="Open Sans"/>
                <a:sym typeface="Open Sans"/>
                <a:hlinkClick r:id="rId3">
                  <a:extLst>
                    <a:ext uri="{A12FA001-AC4F-418D-AE19-62706E023703}">
                      <ahyp:hlinkClr val="tx"/>
                    </a:ext>
                  </a:extLst>
                </a:hlinkClick>
              </a:rPr>
              <a:t>Tecnologia Assistiva</a:t>
            </a:r>
            <a:r>
              <a:rPr lang="pt-BR" sz="1400">
                <a:solidFill>
                  <a:srgbClr val="000000"/>
                </a:solidFill>
                <a:latin typeface="Open Sans"/>
                <a:ea typeface="Open Sans"/>
                <a:cs typeface="Open Sans"/>
                <a:sym typeface="Open Sans"/>
              </a:rPr>
              <a:t> é relativamente novo no Brasil e refere-se a recursos que contribuem para que pessoas com deficiência possam ter uma vida mais independente e autônoma. Esses recursos englobam desde artefatos simples até sistemas computacionais bastante complexos. Como exemplos de recursos de Tecnologia Assistiva podemos citar: bengalas, brinquedos adaptados, equipamentos de comunicação alternativa, chaves e acionadores especiais, dispositivos para sentar e posicionar, adaptações para mobilidade manual e elétrica, aparelhos auditivos, auxílios visuais, próteses e órteses, ferramentas para o uso do computador e seus softwares, entre outros.</a:t>
            </a:r>
            <a:endParaRPr/>
          </a:p>
          <a:p>
            <a:pPr indent="0" lvl="0" marL="0" rtl="0" algn="just">
              <a:lnSpc>
                <a:spcPct val="100000"/>
              </a:lnSpc>
              <a:spcBef>
                <a:spcPts val="1600"/>
              </a:spcBef>
              <a:spcAft>
                <a:spcPts val="0"/>
              </a:spcAft>
              <a:buClr>
                <a:schemeClr val="dk1"/>
              </a:buClr>
              <a:buSzPts val="1100"/>
              <a:buFont typeface="Arial"/>
              <a:buNone/>
            </a:pPr>
            <a:r>
              <a:rPr lang="pt-BR" sz="1400">
                <a:solidFill>
                  <a:srgbClr val="000000"/>
                </a:solidFill>
                <a:latin typeface="Open Sans"/>
                <a:ea typeface="Open Sans"/>
                <a:cs typeface="Open Sans"/>
                <a:sym typeface="Open Sans"/>
              </a:rPr>
              <a:t>No contexto deste curso, é muito importante compreendermos como ocorre a navegação na Web com um leitor de tela. A </a:t>
            </a:r>
            <a:r>
              <a:rPr lang="pt-BR" sz="1400" u="sng">
                <a:solidFill>
                  <a:srgbClr val="000000"/>
                </a:solidFill>
                <a:latin typeface="Open Sans"/>
                <a:ea typeface="Open Sans"/>
                <a:cs typeface="Open Sans"/>
                <a:sym typeface="Open Sans"/>
              </a:rPr>
              <a:t>navegação na Web</a:t>
            </a:r>
            <a:r>
              <a:rPr lang="pt-BR" sz="1400">
                <a:solidFill>
                  <a:srgbClr val="000000"/>
                </a:solidFill>
                <a:latin typeface="Open Sans"/>
                <a:ea typeface="Open Sans"/>
                <a:cs typeface="Open Sans"/>
                <a:sym typeface="Open Sans"/>
              </a:rPr>
              <a:t> funciona, basicamente, de três maneiras:</a:t>
            </a:r>
            <a:endParaRPr/>
          </a:p>
          <a:p>
            <a:pPr indent="0" lvl="0" marL="0" rtl="0" algn="just">
              <a:lnSpc>
                <a:spcPct val="100000"/>
              </a:lnSpc>
              <a:spcBef>
                <a:spcPts val="1600"/>
              </a:spcBef>
              <a:spcAft>
                <a:spcPts val="0"/>
              </a:spcAft>
              <a:buClr>
                <a:schemeClr val="dk1"/>
              </a:buClr>
              <a:buSzPts val="1283"/>
              <a:buFont typeface="Arial"/>
              <a:buNone/>
            </a:pPr>
            <a:r>
              <a:rPr b="1" lang="pt-BR" sz="1400">
                <a:solidFill>
                  <a:srgbClr val="000000"/>
                </a:solidFill>
                <a:latin typeface="Open Sans"/>
                <a:ea typeface="Open Sans"/>
                <a:cs typeface="Open Sans"/>
                <a:sym typeface="Open Sans"/>
              </a:rPr>
              <a:t>Lendo toda a página (navegação com as setas)</a:t>
            </a:r>
            <a:endParaRPr/>
          </a:p>
          <a:p>
            <a:pPr indent="0" lvl="0" marL="0" rtl="0" algn="just">
              <a:lnSpc>
                <a:spcPct val="100000"/>
              </a:lnSpc>
              <a:spcBef>
                <a:spcPts val="1600"/>
              </a:spcBef>
              <a:spcAft>
                <a:spcPts val="0"/>
              </a:spcAft>
              <a:buClr>
                <a:schemeClr val="dk1"/>
              </a:buClr>
              <a:buSzPts val="1283"/>
              <a:buFont typeface="Arial"/>
              <a:buNone/>
            </a:pPr>
            <a:r>
              <a:rPr b="1" lang="pt-BR" sz="1400">
                <a:solidFill>
                  <a:srgbClr val="000000"/>
                </a:solidFill>
                <a:latin typeface="Open Sans"/>
                <a:ea typeface="Open Sans"/>
                <a:cs typeface="Open Sans"/>
                <a:sym typeface="Open Sans"/>
              </a:rPr>
              <a:t>Lendo os links (navegação com a tecla Tab)</a:t>
            </a:r>
            <a:endParaRPr/>
          </a:p>
          <a:p>
            <a:pPr indent="0" lvl="0" marL="0" rtl="0" algn="just">
              <a:lnSpc>
                <a:spcPct val="100000"/>
              </a:lnSpc>
              <a:spcBef>
                <a:spcPts val="1600"/>
              </a:spcBef>
              <a:spcAft>
                <a:spcPts val="0"/>
              </a:spcAft>
              <a:buClr>
                <a:schemeClr val="dk1"/>
              </a:buClr>
              <a:buSzPts val="1283"/>
              <a:buFont typeface="Arial"/>
              <a:buNone/>
            </a:pPr>
            <a:r>
              <a:rPr b="1" lang="pt-BR" sz="1400">
                <a:solidFill>
                  <a:srgbClr val="000000"/>
                </a:solidFill>
                <a:latin typeface="Open Sans"/>
                <a:ea typeface="Open Sans"/>
                <a:cs typeface="Open Sans"/>
                <a:sym typeface="Open Sans"/>
              </a:rPr>
              <a:t>Lendo os cabeçalhos (navegação com a tecla H)</a:t>
            </a:r>
            <a:endParaRPr/>
          </a:p>
          <a:p>
            <a:pPr indent="0" lvl="0" marL="0" rtl="0" algn="l">
              <a:lnSpc>
                <a:spcPct val="115000"/>
              </a:lnSpc>
              <a:spcBef>
                <a:spcPts val="1600"/>
              </a:spcBef>
              <a:spcAft>
                <a:spcPts val="0"/>
              </a:spcAft>
              <a:buClr>
                <a:schemeClr val="dk1"/>
              </a:buClr>
              <a:buSzPts val="1100"/>
              <a:buFont typeface="Arial"/>
              <a:buNone/>
            </a:pPr>
            <a:r>
              <a:t/>
            </a:r>
            <a:endParaRPr sz="1200">
              <a:solidFill>
                <a:srgbClr val="696868"/>
              </a:solidFill>
            </a:endParaRPr>
          </a:p>
          <a:p>
            <a:pPr indent="0" lvl="0" marL="0" rtl="0" algn="l">
              <a:lnSpc>
                <a:spcPct val="115000"/>
              </a:lnSpc>
              <a:spcBef>
                <a:spcPts val="1600"/>
              </a:spcBef>
              <a:spcAft>
                <a:spcPts val="0"/>
              </a:spcAft>
              <a:buClr>
                <a:schemeClr val="dk1"/>
              </a:buClr>
              <a:buSzPts val="1061"/>
              <a:buFont typeface="Arial"/>
              <a:buNone/>
            </a:pPr>
            <a:r>
              <a:t/>
            </a:r>
            <a:endParaRPr sz="1350">
              <a:solidFill>
                <a:srgbClr val="69686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311700" y="208694"/>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latin typeface="Open Sans"/>
                <a:ea typeface="Open Sans"/>
                <a:cs typeface="Open Sans"/>
                <a:sym typeface="Open Sans"/>
              </a:rPr>
              <a:t>Navegação na Web- Leitores de Tela</a:t>
            </a:r>
            <a:endParaRPr/>
          </a:p>
        </p:txBody>
      </p:sp>
      <p:sp>
        <p:nvSpPr>
          <p:cNvPr id="163" name="Google Shape;163;p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pt-BR" sz="1400">
                <a:solidFill>
                  <a:srgbClr val="000000"/>
                </a:solidFill>
                <a:latin typeface="Open Sans"/>
                <a:ea typeface="Open Sans"/>
                <a:cs typeface="Open Sans"/>
                <a:sym typeface="Open Sans"/>
              </a:rPr>
              <a:t>Fig. 1 - Lendo toda a página (navegação com as setas)   </a:t>
            </a:r>
            <a:endParaRPr/>
          </a:p>
          <a:p>
            <a:pPr indent="0" lvl="0" marL="0" rtl="0" algn="l">
              <a:lnSpc>
                <a:spcPct val="115000"/>
              </a:lnSpc>
              <a:spcBef>
                <a:spcPts val="0"/>
              </a:spcBef>
              <a:spcAft>
                <a:spcPts val="0"/>
              </a:spcAft>
              <a:buSzPts val="1400"/>
              <a:buNone/>
            </a:pPr>
            <a:r>
              <a:rPr b="1" lang="pt-BR" sz="1400">
                <a:solidFill>
                  <a:srgbClr val="000000"/>
                </a:solidFill>
                <a:latin typeface="Open Sans"/>
                <a:ea typeface="Open Sans"/>
                <a:cs typeface="Open Sans"/>
                <a:sym typeface="Open Sans"/>
              </a:rPr>
              <a:t>Fig. 2 - Lendo os links (navegação com a tecla tab) </a:t>
            </a:r>
            <a:endParaRPr/>
          </a:p>
          <a:p>
            <a:pPr indent="0" lvl="0" marL="0" rtl="0" algn="l">
              <a:lnSpc>
                <a:spcPct val="115000"/>
              </a:lnSpc>
              <a:spcBef>
                <a:spcPts val="0"/>
              </a:spcBef>
              <a:spcAft>
                <a:spcPts val="0"/>
              </a:spcAft>
              <a:buSzPts val="1400"/>
              <a:buNone/>
            </a:pPr>
            <a:r>
              <a:rPr b="1" lang="pt-BR" sz="1400">
                <a:solidFill>
                  <a:srgbClr val="000000"/>
                </a:solidFill>
                <a:latin typeface="Open Sans"/>
                <a:ea typeface="Open Sans"/>
                <a:cs typeface="Open Sans"/>
                <a:sym typeface="Open Sans"/>
              </a:rPr>
              <a:t>Fig. 3 - Lendo os cabeçalhos(navegação com a tecla H)</a:t>
            </a:r>
            <a:endParaRPr/>
          </a:p>
          <a:p>
            <a:pPr indent="0" lvl="0" marL="0" rtl="0" algn="l">
              <a:lnSpc>
                <a:spcPct val="115000"/>
              </a:lnSpc>
              <a:spcBef>
                <a:spcPts val="0"/>
              </a:spcBef>
              <a:spcAft>
                <a:spcPts val="0"/>
              </a:spcAft>
              <a:buSzPts val="1200"/>
              <a:buNone/>
            </a:pPr>
            <a:r>
              <a:rPr b="1" lang="pt-BR" sz="1200">
                <a:solidFill>
                  <a:srgbClr val="000000"/>
                </a:solidFill>
                <a:latin typeface="Open Sans"/>
                <a:ea typeface="Open Sans"/>
                <a:cs typeface="Open Sans"/>
                <a:sym typeface="Open Sans"/>
              </a:rPr>
              <a:t> </a:t>
            </a:r>
            <a:endParaRPr/>
          </a:p>
          <a:p>
            <a:pPr indent="0" lvl="0" marL="0" rtl="0" algn="l">
              <a:lnSpc>
                <a:spcPct val="115000"/>
              </a:lnSpc>
              <a:spcBef>
                <a:spcPts val="1600"/>
              </a:spcBef>
              <a:spcAft>
                <a:spcPts val="0"/>
              </a:spcAft>
              <a:buSzPts val="1800"/>
              <a:buNone/>
            </a:pPr>
            <a:r>
              <a:t/>
            </a:r>
            <a:endParaRPr/>
          </a:p>
        </p:txBody>
      </p:sp>
      <p:pic>
        <p:nvPicPr>
          <p:cNvPr id="164" name="Google Shape;164;p17"/>
          <p:cNvPicPr preferRelativeResize="0"/>
          <p:nvPr/>
        </p:nvPicPr>
        <p:blipFill rotWithShape="1">
          <a:blip r:embed="rId3">
            <a:alphaModFix/>
          </a:blip>
          <a:srcRect b="0" l="0" r="0" t="0"/>
          <a:stretch/>
        </p:blipFill>
        <p:spPr>
          <a:xfrm>
            <a:off x="6192198" y="2280397"/>
            <a:ext cx="2602523" cy="2222686"/>
          </a:xfrm>
          <a:prstGeom prst="rect">
            <a:avLst/>
          </a:prstGeom>
          <a:noFill/>
          <a:ln>
            <a:noFill/>
          </a:ln>
        </p:spPr>
      </p:pic>
      <p:pic>
        <p:nvPicPr>
          <p:cNvPr id="165" name="Google Shape;165;p17"/>
          <p:cNvPicPr preferRelativeResize="0"/>
          <p:nvPr/>
        </p:nvPicPr>
        <p:blipFill rotWithShape="1">
          <a:blip r:embed="rId4">
            <a:alphaModFix/>
          </a:blip>
          <a:srcRect b="0" l="0" r="0" t="0"/>
          <a:stretch/>
        </p:blipFill>
        <p:spPr>
          <a:xfrm>
            <a:off x="3270738" y="2248314"/>
            <a:ext cx="2602524" cy="2254769"/>
          </a:xfrm>
          <a:prstGeom prst="rect">
            <a:avLst/>
          </a:prstGeom>
          <a:noFill/>
          <a:ln>
            <a:noFill/>
          </a:ln>
        </p:spPr>
      </p:pic>
      <p:pic>
        <p:nvPicPr>
          <p:cNvPr id="166" name="Google Shape;166;p17"/>
          <p:cNvPicPr preferRelativeResize="0"/>
          <p:nvPr/>
        </p:nvPicPr>
        <p:blipFill rotWithShape="1">
          <a:blip r:embed="rId5">
            <a:alphaModFix/>
          </a:blip>
          <a:srcRect b="0" l="0" r="0" t="0"/>
          <a:stretch/>
        </p:blipFill>
        <p:spPr>
          <a:xfrm>
            <a:off x="349279" y="2226240"/>
            <a:ext cx="2602524" cy="22768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311700" y="156975"/>
            <a:ext cx="8520600" cy="61674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pt-BR" sz="3200">
                <a:solidFill>
                  <a:srgbClr val="000000"/>
                </a:solidFill>
              </a:rPr>
              <a:t>Tecnologia Assistiva - Recursos</a:t>
            </a:r>
            <a:endParaRPr/>
          </a:p>
        </p:txBody>
      </p:sp>
      <p:sp>
        <p:nvSpPr>
          <p:cNvPr id="172" name="Google Shape;172;p18"/>
          <p:cNvSpPr txBox="1"/>
          <p:nvPr>
            <p:ph idx="1" type="body"/>
          </p:nvPr>
        </p:nvSpPr>
        <p:spPr>
          <a:xfrm>
            <a:off x="311700" y="656492"/>
            <a:ext cx="8520600" cy="4330033"/>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SzPts val="1400"/>
              <a:buNone/>
            </a:pPr>
            <a:r>
              <a:rPr b="1" lang="pt-BR" sz="1400">
                <a:solidFill>
                  <a:srgbClr val="000000"/>
                </a:solidFill>
                <a:latin typeface="Open Sans"/>
                <a:ea typeface="Open Sans"/>
                <a:cs typeface="Open Sans"/>
                <a:sym typeface="Open Sans"/>
              </a:rPr>
              <a:t>Principais leitores de tela:</a:t>
            </a:r>
            <a:endParaRPr/>
          </a:p>
          <a:p>
            <a:pPr indent="-298450" lvl="0" marL="457200" rtl="0" algn="just">
              <a:lnSpc>
                <a:spcPct val="230769"/>
              </a:lnSpc>
              <a:spcBef>
                <a:spcPts val="160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3">
                  <a:extLst>
                    <a:ext uri="{A12FA001-AC4F-418D-AE19-62706E023703}">
                      <ahyp:hlinkClr val="tx"/>
                    </a:ext>
                  </a:extLst>
                </a:hlinkClick>
              </a:rPr>
              <a:t>JAWS (link para novo site)</a:t>
            </a:r>
            <a:r>
              <a:rPr lang="pt-BR" sz="1200">
                <a:solidFill>
                  <a:srgbClr val="000000"/>
                </a:solidFill>
                <a:latin typeface="Open Sans"/>
                <a:ea typeface="Open Sans"/>
                <a:cs typeface="Open Sans"/>
                <a:sym typeface="Open Sans"/>
              </a:rPr>
              <a:t>: Leitor de tela pago para Windows</a:t>
            </a:r>
            <a:endParaRPr/>
          </a:p>
          <a:p>
            <a:pPr indent="-298450" lvl="0" marL="457200" rtl="0" algn="just">
              <a:lnSpc>
                <a:spcPct val="230769"/>
              </a:lnSpc>
              <a:spcBef>
                <a:spcPts val="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4">
                  <a:extLst>
                    <a:ext uri="{A12FA001-AC4F-418D-AE19-62706E023703}">
                      <ahyp:hlinkClr val="tx"/>
                    </a:ext>
                  </a:extLst>
                </a:hlinkClick>
              </a:rPr>
              <a:t>NVDA (link para novo site)</a:t>
            </a:r>
            <a:r>
              <a:rPr lang="pt-BR" sz="1200">
                <a:solidFill>
                  <a:srgbClr val="000000"/>
                </a:solidFill>
                <a:latin typeface="Open Sans"/>
                <a:ea typeface="Open Sans"/>
                <a:cs typeface="Open Sans"/>
                <a:sym typeface="Open Sans"/>
              </a:rPr>
              <a:t>: Leitor de tela gratuito para Windows</a:t>
            </a:r>
            <a:endParaRPr/>
          </a:p>
          <a:p>
            <a:pPr indent="-298450" lvl="0" marL="457200" rtl="0" algn="just">
              <a:lnSpc>
                <a:spcPct val="230769"/>
              </a:lnSpc>
              <a:spcBef>
                <a:spcPts val="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5">
                  <a:extLst>
                    <a:ext uri="{A12FA001-AC4F-418D-AE19-62706E023703}">
                      <ahyp:hlinkClr val="tx"/>
                    </a:ext>
                  </a:extLst>
                </a:hlinkClick>
              </a:rPr>
              <a:t>Virtual Vision (link para novo site)</a:t>
            </a:r>
            <a:r>
              <a:rPr lang="pt-BR" sz="1200">
                <a:solidFill>
                  <a:srgbClr val="000000"/>
                </a:solidFill>
                <a:latin typeface="Open Sans"/>
                <a:ea typeface="Open Sans"/>
                <a:cs typeface="Open Sans"/>
                <a:sym typeface="Open Sans"/>
              </a:rPr>
              <a:t>: Leitor de tela pago para Windows</a:t>
            </a:r>
            <a:endParaRPr/>
          </a:p>
          <a:p>
            <a:pPr indent="-298450" lvl="0" marL="457200" rtl="0" algn="just">
              <a:lnSpc>
                <a:spcPct val="230769"/>
              </a:lnSpc>
              <a:spcBef>
                <a:spcPts val="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6">
                  <a:extLst>
                    <a:ext uri="{A12FA001-AC4F-418D-AE19-62706E023703}">
                      <ahyp:hlinkClr val="tx"/>
                    </a:ext>
                  </a:extLst>
                </a:hlinkClick>
              </a:rPr>
              <a:t>Orca (link para novo site)</a:t>
            </a:r>
            <a:r>
              <a:rPr lang="pt-BR" sz="1200">
                <a:solidFill>
                  <a:srgbClr val="000000"/>
                </a:solidFill>
                <a:latin typeface="Open Sans"/>
                <a:ea typeface="Open Sans"/>
                <a:cs typeface="Open Sans"/>
                <a:sym typeface="Open Sans"/>
              </a:rPr>
              <a:t> : Leitor de tela gratuito para Linux</a:t>
            </a:r>
            <a:endParaRPr/>
          </a:p>
          <a:p>
            <a:pPr indent="-298450" lvl="0" marL="457200" rtl="0" algn="just">
              <a:lnSpc>
                <a:spcPct val="230769"/>
              </a:lnSpc>
              <a:spcBef>
                <a:spcPts val="0"/>
              </a:spcBef>
              <a:spcAft>
                <a:spcPts val="0"/>
              </a:spcAft>
              <a:buClr>
                <a:srgbClr val="000000"/>
              </a:buClr>
              <a:buSzPts val="1200"/>
              <a:buChar char="●"/>
            </a:pPr>
            <a:r>
              <a:rPr lang="pt-BR" sz="1200" u="sng">
                <a:solidFill>
                  <a:srgbClr val="0000FF"/>
                </a:solidFill>
                <a:latin typeface="Open Sans"/>
                <a:ea typeface="Open Sans"/>
                <a:cs typeface="Open Sans"/>
                <a:sym typeface="Open Sans"/>
                <a:hlinkClick r:id="rId7">
                  <a:extLst>
                    <a:ext uri="{A12FA001-AC4F-418D-AE19-62706E023703}">
                      <ahyp:hlinkClr val="tx"/>
                    </a:ext>
                  </a:extLst>
                </a:hlinkClick>
              </a:rPr>
              <a:t>VoiceOver (link para novo site)</a:t>
            </a:r>
            <a:r>
              <a:rPr lang="pt-BR" sz="1200">
                <a:solidFill>
                  <a:srgbClr val="000000"/>
                </a:solidFill>
                <a:latin typeface="Open Sans"/>
                <a:ea typeface="Open Sans"/>
                <a:cs typeface="Open Sans"/>
                <a:sym typeface="Open Sans"/>
              </a:rPr>
              <a:t>: Leitor de tela para IOS que acompanha os dispositivos da Apple.</a:t>
            </a:r>
            <a:r>
              <a:rPr b="1" lang="pt-BR" sz="1200">
                <a:solidFill>
                  <a:srgbClr val="000000"/>
                </a:solidFill>
                <a:latin typeface="Open Sans"/>
                <a:ea typeface="Open Sans"/>
                <a:cs typeface="Open Sans"/>
                <a:sym typeface="Open Sans"/>
              </a:rPr>
              <a:t>Outros</a:t>
            </a:r>
            <a:endParaRPr b="1" sz="1200">
              <a:solidFill>
                <a:srgbClr val="000000"/>
              </a:solidFill>
              <a:latin typeface="Open Sans"/>
              <a:ea typeface="Open Sans"/>
              <a:cs typeface="Open Sans"/>
              <a:sym typeface="Open Sans"/>
            </a:endParaRPr>
          </a:p>
          <a:p>
            <a:pPr indent="-298450" lvl="0" marL="1320800" marR="215900" rtl="0" algn="just">
              <a:lnSpc>
                <a:spcPct val="115000"/>
              </a:lnSpc>
              <a:spcBef>
                <a:spcPts val="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8">
                  <a:extLst>
                    <a:ext uri="{A12FA001-AC4F-418D-AE19-62706E023703}">
                      <ahyp:hlinkClr val="tx"/>
                    </a:ext>
                  </a:extLst>
                </a:hlinkClick>
              </a:rPr>
              <a:t>F123 (link para novo site)</a:t>
            </a:r>
            <a:r>
              <a:rPr lang="pt-BR" sz="1200">
                <a:solidFill>
                  <a:srgbClr val="000000"/>
                </a:solidFill>
                <a:latin typeface="Open Sans"/>
                <a:ea typeface="Open Sans"/>
                <a:cs typeface="Open Sans"/>
                <a:sym typeface="Open Sans"/>
              </a:rPr>
              <a:t>: Software de </a:t>
            </a:r>
            <a:r>
              <a:rPr lang="pt-BR" sz="1200" u="sng">
                <a:solidFill>
                  <a:srgbClr val="000000"/>
                </a:solidFill>
                <a:latin typeface="Open Sans"/>
                <a:ea typeface="Open Sans"/>
                <a:cs typeface="Open Sans"/>
                <a:sym typeface="Open Sans"/>
                <a:hlinkClick r:id="rId9">
                  <a:extLst>
                    <a:ext uri="{A12FA001-AC4F-418D-AE19-62706E023703}">
                      <ahyp:hlinkClr val="tx"/>
                    </a:ext>
                  </a:extLst>
                </a:hlinkClick>
              </a:rPr>
              <a:t>tecnologia assistiva</a:t>
            </a:r>
            <a:r>
              <a:rPr lang="pt-BR" sz="1200">
                <a:solidFill>
                  <a:srgbClr val="000000"/>
                </a:solidFill>
                <a:latin typeface="Open Sans"/>
                <a:ea typeface="Open Sans"/>
                <a:cs typeface="Open Sans"/>
                <a:sym typeface="Open Sans"/>
              </a:rPr>
              <a:t> que inclui leitor de tela, ampliador de tela, </a:t>
            </a:r>
            <a:r>
              <a:rPr lang="pt-BR" sz="1200" u="sng">
                <a:solidFill>
                  <a:srgbClr val="000000"/>
                </a:solidFill>
                <a:latin typeface="Open Sans"/>
                <a:ea typeface="Open Sans"/>
                <a:cs typeface="Open Sans"/>
                <a:sym typeface="Open Sans"/>
                <a:hlinkClick r:id="rId10">
                  <a:extLst>
                    <a:ext uri="{A12FA001-AC4F-418D-AE19-62706E023703}">
                      <ahyp:hlinkClr val="tx"/>
                    </a:ext>
                  </a:extLst>
                </a:hlinkClick>
              </a:rPr>
              <a:t>navegador</a:t>
            </a:r>
            <a:r>
              <a:rPr lang="pt-BR" sz="1200">
                <a:solidFill>
                  <a:srgbClr val="000000"/>
                </a:solidFill>
                <a:latin typeface="Open Sans"/>
                <a:ea typeface="Open Sans"/>
                <a:cs typeface="Open Sans"/>
                <a:sym typeface="Open Sans"/>
              </a:rPr>
              <a:t> web e aplicativos do pacote Office. É um software pago e funciona nos sistemas operacionais Linux e Windows. Utiliza-se do leitor de tela Orca.</a:t>
            </a:r>
            <a:endParaRPr/>
          </a:p>
          <a:p>
            <a:pPr indent="-298450" lvl="0" marL="1320800" marR="215900" rtl="0" algn="just">
              <a:lnSpc>
                <a:spcPct val="115000"/>
              </a:lnSpc>
              <a:spcBef>
                <a:spcPts val="0"/>
              </a:spcBef>
              <a:spcAft>
                <a:spcPts val="0"/>
              </a:spcAft>
              <a:buClr>
                <a:srgbClr val="000000"/>
              </a:buClr>
              <a:buSzPts val="1200"/>
              <a:buFont typeface="Arial"/>
              <a:buChar char="●"/>
            </a:pPr>
            <a:r>
              <a:rPr lang="pt-BR" sz="1200" u="sng">
                <a:solidFill>
                  <a:srgbClr val="0000FF"/>
                </a:solidFill>
                <a:latin typeface="Open Sans"/>
                <a:ea typeface="Open Sans"/>
                <a:cs typeface="Open Sans"/>
                <a:sym typeface="Open Sans"/>
                <a:hlinkClick r:id="rId11">
                  <a:extLst>
                    <a:ext uri="{A12FA001-AC4F-418D-AE19-62706E023703}">
                      <ahyp:hlinkClr val="tx"/>
                    </a:ext>
                  </a:extLst>
                </a:hlinkClick>
              </a:rPr>
              <a:t>DOSVOX (link para novo site)</a:t>
            </a:r>
            <a:r>
              <a:rPr lang="pt-BR" sz="1200">
                <a:solidFill>
                  <a:srgbClr val="000000"/>
                </a:solidFill>
                <a:latin typeface="Open Sans"/>
                <a:ea typeface="Open Sans"/>
                <a:cs typeface="Open Sans"/>
                <a:sym typeface="Open Sans"/>
              </a:rPr>
              <a:t>: É uma "interface especializada", ou seja, um sistema operacional que utiliza sintetizador de voz em língua portuguesa e outros idiomas, e possui aplicativos como editores de textos, gerenciadores de e-mail, aplicativos de bate-papo, entre outros. O leitor de tela do DOSVOX é o Webvox</a:t>
            </a:r>
            <a:r>
              <a:rPr lang="pt-BR" sz="1200">
                <a:solidFill>
                  <a:srgbClr val="000000"/>
                </a:solidFill>
                <a:latin typeface="Arial"/>
                <a:ea typeface="Arial"/>
                <a:cs typeface="Arial"/>
                <a:sym typeface="Arial"/>
              </a:rPr>
              <a:t>.</a:t>
            </a:r>
            <a:endParaRPr/>
          </a:p>
          <a:p>
            <a:pPr indent="0" lvl="0" marL="0" marR="215900" rtl="0" algn="l">
              <a:lnSpc>
                <a:spcPct val="115000"/>
              </a:lnSpc>
              <a:spcBef>
                <a:spcPts val="5900"/>
              </a:spcBef>
              <a:spcAft>
                <a:spcPts val="0"/>
              </a:spcAft>
              <a:buSzPts val="1000"/>
              <a:buNone/>
            </a:pPr>
            <a:r>
              <a:t/>
            </a:r>
            <a:endParaRPr sz="1000">
              <a:solidFill>
                <a:srgbClr val="696868"/>
              </a:solidFill>
            </a:endParaRPr>
          </a:p>
          <a:p>
            <a:pPr indent="0" lvl="0" marL="0" marR="215900" rtl="0" algn="l">
              <a:lnSpc>
                <a:spcPct val="115000"/>
              </a:lnSpc>
              <a:spcBef>
                <a:spcPts val="4600"/>
              </a:spcBef>
              <a:spcAft>
                <a:spcPts val="0"/>
              </a:spcAft>
              <a:buSzPts val="1000"/>
              <a:buNone/>
            </a:pPr>
            <a:r>
              <a:t/>
            </a:r>
            <a:endParaRPr sz="100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311700" y="314175"/>
            <a:ext cx="8520600" cy="95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pt-BR" sz="2400">
                <a:solidFill>
                  <a:srgbClr val="000000"/>
                </a:solidFill>
              </a:rPr>
              <a:t>Tecnologia Assistiva Linha Braile</a:t>
            </a:r>
            <a:endParaRPr/>
          </a:p>
        </p:txBody>
      </p:sp>
      <p:sp>
        <p:nvSpPr>
          <p:cNvPr id="178" name="Google Shape;178;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Equipamento eletrônico que transforma o conteúdo em informação tátil, exibida dinamicamente em Braille. É ligado ao computador por cabo, que possui uma linha régua de células Braille, cujos pinos se movem para cima e para baixo, representando uma linha de texto da tela do computador.</a:t>
            </a:r>
            <a:endParaRPr/>
          </a:p>
          <a:p>
            <a:pPr indent="0" lvl="0" marL="0" rtl="0" algn="l">
              <a:lnSpc>
                <a:spcPct val="115000"/>
              </a:lnSpc>
              <a:spcBef>
                <a:spcPts val="8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0"/>
              </a:spcBef>
              <a:spcAft>
                <a:spcPts val="0"/>
              </a:spcAft>
              <a:buSzPts val="1800"/>
              <a:buNone/>
            </a:pPr>
            <a:r>
              <a:t/>
            </a:r>
            <a:endParaRPr/>
          </a:p>
        </p:txBody>
      </p:sp>
      <p:pic>
        <p:nvPicPr>
          <p:cNvPr id="179" name="Google Shape;179;p19"/>
          <p:cNvPicPr preferRelativeResize="0"/>
          <p:nvPr/>
        </p:nvPicPr>
        <p:blipFill rotWithShape="1">
          <a:blip r:embed="rId3">
            <a:alphaModFix/>
          </a:blip>
          <a:srcRect b="0" l="0" r="0" t="0"/>
          <a:stretch/>
        </p:blipFill>
        <p:spPr>
          <a:xfrm>
            <a:off x="2752863" y="2578138"/>
            <a:ext cx="2543175" cy="1990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Sumário</a:t>
            </a:r>
            <a:endParaRPr/>
          </a:p>
        </p:txBody>
      </p:sp>
      <p:sp>
        <p:nvSpPr>
          <p:cNvPr id="73" name="Google Shape;73;p2"/>
          <p:cNvSpPr txBox="1"/>
          <p:nvPr>
            <p:ph idx="1" type="body"/>
          </p:nvPr>
        </p:nvSpPr>
        <p:spPr>
          <a:xfrm>
            <a:off x="311700" y="707400"/>
            <a:ext cx="8520600" cy="423973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pt-BR" sz="1400">
                <a:solidFill>
                  <a:srgbClr val="020202"/>
                </a:solidFill>
                <a:latin typeface="Arial"/>
                <a:ea typeface="Arial"/>
                <a:cs typeface="Arial"/>
                <a:sym typeface="Arial"/>
              </a:rPr>
              <a:t>Introdução:</a:t>
            </a:r>
            <a:endParaRPr sz="1400">
              <a:solidFill>
                <a:srgbClr val="020202"/>
              </a:solidFill>
              <a:latin typeface="Arial"/>
              <a:ea typeface="Arial"/>
              <a:cs typeface="Arial"/>
              <a:sym typeface="Arial"/>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Conceito e importância da acessibilidade na Web;</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Acesso da pessoa com deficiência ao meio virtual;</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Recursos de Tecnologia Assistiva.</a:t>
            </a:r>
            <a:endParaRPr/>
          </a:p>
          <a:p>
            <a:pPr indent="0" lvl="0" marL="0" rtl="0" algn="l">
              <a:lnSpc>
                <a:spcPct val="100000"/>
              </a:lnSpc>
              <a:spcBef>
                <a:spcPts val="1600"/>
              </a:spcBef>
              <a:spcAft>
                <a:spcPts val="0"/>
              </a:spcAft>
              <a:buSzPts val="1400"/>
              <a:buNone/>
            </a:pPr>
            <a:r>
              <a:rPr b="1" lang="pt-BR" sz="1400">
                <a:solidFill>
                  <a:srgbClr val="020202"/>
                </a:solidFill>
                <a:latin typeface="Arial"/>
                <a:ea typeface="Arial"/>
                <a:cs typeface="Arial"/>
                <a:sym typeface="Arial"/>
              </a:rPr>
              <a:t>Web Acessível:</a:t>
            </a:r>
            <a:endParaRPr sz="1400">
              <a:solidFill>
                <a:srgbClr val="020202"/>
              </a:solidFill>
              <a:latin typeface="Arial"/>
              <a:ea typeface="Arial"/>
              <a:cs typeface="Arial"/>
              <a:sym typeface="Arial"/>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Recomendações de acessibilidade;</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Práticas de desenvolvimento Web acessível;</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Avaliação de acessibilidade;</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Recursos e ferramentas;</a:t>
            </a:r>
            <a:endParaRPr/>
          </a:p>
          <a:p>
            <a:pPr indent="0" lvl="1" marL="0" rtl="0" algn="l">
              <a:lnSpc>
                <a:spcPct val="100000"/>
              </a:lnSpc>
              <a:spcBef>
                <a:spcPts val="1600"/>
              </a:spcBef>
              <a:spcAft>
                <a:spcPts val="0"/>
              </a:spcAft>
              <a:buSzPts val="1400"/>
              <a:buNone/>
            </a:pPr>
            <a:r>
              <a:rPr lang="pt-BR">
                <a:solidFill>
                  <a:srgbClr val="020202"/>
                </a:solidFill>
                <a:latin typeface="Arial"/>
                <a:ea typeface="Arial"/>
                <a:cs typeface="Arial"/>
                <a:sym typeface="Arial"/>
              </a:rPr>
              <a:t>Conclusão.</a:t>
            </a:r>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0" lvl="0" marL="0" rtl="0" algn="l">
              <a:lnSpc>
                <a:spcPct val="115000"/>
              </a:lnSpc>
              <a:spcBef>
                <a:spcPts val="1600"/>
              </a:spcBef>
              <a:spcAft>
                <a:spcPts val="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Tecnologia Assistiva- Ampliadores de tela</a:t>
            </a:r>
            <a:endParaRPr/>
          </a:p>
        </p:txBody>
      </p:sp>
      <p:sp>
        <p:nvSpPr>
          <p:cNvPr id="185" name="Google Shape;185;p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rPr lang="pt-BR" sz="1350">
                <a:solidFill>
                  <a:srgbClr val="000000"/>
                </a:solidFill>
                <a:latin typeface="Arial"/>
                <a:ea typeface="Arial"/>
                <a:cs typeface="Arial"/>
                <a:sym typeface="Arial"/>
              </a:rPr>
              <a:t>São softwares utilizados por pessoas com baixa visão que ampliam toda ou uma parte da tela para que seu conteúdo seja mais facilmente visualizado. No caso de ampliação de uma parte da tela, o que aparece é ampliado em uma janela, como se fosse uma lupa.</a:t>
            </a:r>
            <a:endParaRPr/>
          </a:p>
        </p:txBody>
      </p:sp>
      <p:pic>
        <p:nvPicPr>
          <p:cNvPr id="186" name="Google Shape;186;p20"/>
          <p:cNvPicPr preferRelativeResize="0"/>
          <p:nvPr/>
        </p:nvPicPr>
        <p:blipFill rotWithShape="1">
          <a:blip r:embed="rId3">
            <a:alphaModFix/>
          </a:blip>
          <a:srcRect b="0" l="0" r="0" t="0"/>
          <a:stretch/>
        </p:blipFill>
        <p:spPr>
          <a:xfrm>
            <a:off x="2073550" y="2253100"/>
            <a:ext cx="4075300" cy="231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pt-BR" sz="3400">
                <a:solidFill>
                  <a:srgbClr val="000000"/>
                </a:solidFill>
              </a:rPr>
              <a:t>Teclados e mouses adaptados</a:t>
            </a:r>
            <a:endParaRPr/>
          </a:p>
        </p:txBody>
      </p:sp>
      <p:sp>
        <p:nvSpPr>
          <p:cNvPr id="192" name="Google Shape;192;p21"/>
          <p:cNvSpPr txBox="1"/>
          <p:nvPr>
            <p:ph idx="1" type="body"/>
          </p:nvPr>
        </p:nvSpPr>
        <p:spPr>
          <a:xfrm>
            <a:off x="311700" y="1152475"/>
            <a:ext cx="8520600" cy="379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rPr lang="pt-BR" sz="1350">
                <a:solidFill>
                  <a:srgbClr val="000000"/>
                </a:solidFill>
                <a:latin typeface="Arial"/>
                <a:ea typeface="Arial"/>
                <a:cs typeface="Arial"/>
                <a:sym typeface="Arial"/>
              </a:rPr>
              <a:t>Representam recursos de hardware ou software utilizados por pessoas com deficiência física ou mobilidade reduzida, que proporcionam uma maneira alternativa de utilizar as teclas. Exemplos incluem teclados que possuem um espaçamento maior ou menor entre as teclas, teclado de lâminas, teclado virtual, acionadores que realizam a função dos botões do mouse, mouse de sopro, mouse ocular, etc.</a:t>
            </a:r>
            <a:endParaRPr/>
          </a:p>
          <a:p>
            <a:pPr indent="0" lvl="0" marL="0" rtl="0" algn="l">
              <a:lnSpc>
                <a:spcPct val="115000"/>
              </a:lnSpc>
              <a:spcBef>
                <a:spcPts val="1600"/>
              </a:spcBef>
              <a:spcAft>
                <a:spcPts val="0"/>
              </a:spcAft>
              <a:buSzPts val="1350"/>
              <a:buNone/>
            </a:pPr>
            <a:r>
              <a:rPr lang="pt-BR" sz="1350">
                <a:solidFill>
                  <a:srgbClr val="000000"/>
                </a:solidFill>
                <a:latin typeface="Arial"/>
                <a:ea typeface="Arial"/>
                <a:cs typeface="Arial"/>
                <a:sym typeface="Arial"/>
              </a:rPr>
              <a:t>Apesar de sua enorme importância na promoção da acessibilidade às pessoas com deficiência, esses recursos não garantem o acesso ao conteúdo de uma página da Web. Para tal, é preciso que a página tenha sido projetada pensando-se em garantir a acessibilidade.</a:t>
            </a:r>
            <a:endParaRPr/>
          </a:p>
        </p:txBody>
      </p:sp>
      <p:pic>
        <p:nvPicPr>
          <p:cNvPr descr="teclados adaptados.jpg" id="193" name="Google Shape;193;p21"/>
          <p:cNvPicPr preferRelativeResize="0"/>
          <p:nvPr/>
        </p:nvPicPr>
        <p:blipFill rotWithShape="1">
          <a:blip r:embed="rId3">
            <a:alphaModFix/>
          </a:blip>
          <a:srcRect b="0" l="0" r="0" t="0"/>
          <a:stretch/>
        </p:blipFill>
        <p:spPr>
          <a:xfrm>
            <a:off x="1809750" y="3285375"/>
            <a:ext cx="5524500" cy="152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Web Acessível</a:t>
            </a:r>
            <a:endParaRPr/>
          </a:p>
        </p:txBody>
      </p:sp>
      <p:sp>
        <p:nvSpPr>
          <p:cNvPr id="199" name="Google Shape;199;p22"/>
          <p:cNvSpPr txBox="1"/>
          <p:nvPr>
            <p:ph idx="1" type="body"/>
          </p:nvPr>
        </p:nvSpPr>
        <p:spPr>
          <a:xfrm>
            <a:off x="311700" y="1152475"/>
            <a:ext cx="8520600" cy="35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As recomendações ou diretrizes de acessibilidade são documentos que visam tornar o conteúdo Web acessível a todas as pessoas, inclusive às pessoas com deficiência, </a:t>
            </a:r>
            <a:r>
              <a:rPr b="1" lang="pt-BR" sz="1350">
                <a:solidFill>
                  <a:srgbClr val="000000"/>
                </a:solidFill>
                <a:latin typeface="Arial"/>
                <a:ea typeface="Arial"/>
                <a:cs typeface="Arial"/>
                <a:sym typeface="Arial"/>
              </a:rPr>
              <a:t>destinando-se aos autores de páginas, projetistas de sites e aos desenvolvedores de ferramentas para criação de conteúdo.</a:t>
            </a:r>
            <a:endParaRPr/>
          </a:p>
          <a:p>
            <a:pPr indent="0" lvl="0" marL="0" rtl="0" algn="l">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A observação destas recomendações não beneficia somente pessoas com deficiências, mas, também, facilita o acesso ao conteúdo da Web, independente da ferramenta utilizada (navegadores Web para computadores de mesa, laptops, telefones celulares, ou navegador por voz) e de certas limitações técnicas, como, por exemplo, uma conexão lenta, a falta de recursos de mídia, etc.</a:t>
            </a:r>
            <a:endParaRPr/>
          </a:p>
          <a:p>
            <a:pPr indent="0" lvl="0" marL="0" rtl="0" algn="l">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principal documento internacional de recomendações de acessibilidade é o </a:t>
            </a:r>
            <a:r>
              <a:rPr b="1" lang="pt-BR" sz="1350">
                <a:solidFill>
                  <a:srgbClr val="000000"/>
                </a:solidFill>
                <a:latin typeface="Arial"/>
                <a:ea typeface="Arial"/>
                <a:cs typeface="Arial"/>
                <a:sym typeface="Arial"/>
              </a:rPr>
              <a:t>WCAG 2.0 – Web Content Accessibility Guidelines</a:t>
            </a:r>
            <a:r>
              <a:rPr lang="pt-BR" sz="1350">
                <a:solidFill>
                  <a:srgbClr val="000000"/>
                </a:solidFill>
                <a:latin typeface="Arial"/>
                <a:ea typeface="Arial"/>
                <a:cs typeface="Arial"/>
                <a:sym typeface="Arial"/>
              </a:rPr>
              <a:t>, ou Diretrizes de Acessibilidade para Conteúdo Web. No Brasil, existe o </a:t>
            </a:r>
            <a:r>
              <a:rPr b="1" lang="pt-BR" sz="1350">
                <a:solidFill>
                  <a:srgbClr val="000000"/>
                </a:solidFill>
                <a:latin typeface="Arial"/>
                <a:ea typeface="Arial"/>
                <a:cs typeface="Arial"/>
                <a:sym typeface="Arial"/>
              </a:rPr>
              <a:t>eMAG - Modelo de Acessibilidade em Governo Eletrônico</a:t>
            </a:r>
            <a:r>
              <a:rPr lang="pt-BR" sz="1350">
                <a:solidFill>
                  <a:srgbClr val="000000"/>
                </a:solidFill>
                <a:latin typeface="Arial"/>
                <a:ea typeface="Arial"/>
                <a:cs typeface="Arial"/>
                <a:sym typeface="Arial"/>
              </a:rPr>
              <a:t>, que contém as recomendações de acessibilidade a serem seguidas nos sítios e portais do governo brasileiro.</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311700" y="224450"/>
            <a:ext cx="8520600" cy="54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pt-BR" sz="2800">
                <a:solidFill>
                  <a:srgbClr val="000000"/>
                </a:solidFill>
              </a:rPr>
              <a:t>Recomendação de acessibilidade WCAG2.0</a:t>
            </a:r>
            <a:endParaRPr/>
          </a:p>
        </p:txBody>
      </p:sp>
      <p:sp>
        <p:nvSpPr>
          <p:cNvPr id="205" name="Google Shape;205;p23"/>
          <p:cNvSpPr txBox="1"/>
          <p:nvPr>
            <p:ph idx="1" type="body"/>
          </p:nvPr>
        </p:nvSpPr>
        <p:spPr>
          <a:xfrm>
            <a:off x="311700" y="767950"/>
            <a:ext cx="8520600" cy="4151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As WCAG são as recomendações de acessibilidade para conteúdo da Web, ou seja, são diretrizes que explicam como tornar o conteúdo Web acessível a todas as pessoas.</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 Foram desenvolvidas pelo consórcio </a:t>
            </a:r>
            <a:r>
              <a:rPr b="1" lang="pt-BR" sz="1350">
                <a:solidFill>
                  <a:srgbClr val="000000"/>
                </a:solidFill>
                <a:latin typeface="Arial"/>
                <a:ea typeface="Arial"/>
                <a:cs typeface="Arial"/>
                <a:sym typeface="Arial"/>
              </a:rPr>
              <a:t>W3C - World Wide Web, através do WAI</a:t>
            </a:r>
            <a:r>
              <a:rPr lang="pt-BR" sz="1350">
                <a:solidFill>
                  <a:srgbClr val="000000"/>
                </a:solidFill>
                <a:latin typeface="Arial"/>
                <a:ea typeface="Arial"/>
                <a:cs typeface="Arial"/>
                <a:sym typeface="Arial"/>
              </a:rPr>
              <a:t> (Iniciativa de Acessibilidade na Web), em colaboração com pessoas e organizações em todo o mundo.</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A versão 1.0 foi lançada em 5 de maio de 1999 e a versão 2.0 em 11 de dezembro de 2008.</a:t>
            </a:r>
            <a:endParaRPr/>
          </a:p>
          <a:p>
            <a:pPr indent="0" lvl="0" marL="0" rtl="0" algn="just">
              <a:lnSpc>
                <a:spcPct val="100000"/>
              </a:lnSpc>
              <a:spcBef>
                <a:spcPts val="2500"/>
              </a:spcBef>
              <a:spcAft>
                <a:spcPts val="0"/>
              </a:spcAft>
              <a:buSzPts val="1350"/>
              <a:buNone/>
            </a:pPr>
            <a:r>
              <a:rPr b="1" lang="pt-BR" sz="1350">
                <a:solidFill>
                  <a:srgbClr val="000000"/>
                </a:solidFill>
                <a:latin typeface="Arial"/>
                <a:ea typeface="Arial"/>
                <a:cs typeface="Arial"/>
                <a:sym typeface="Arial"/>
              </a:rPr>
              <a:t>Documentos da WAI - Web Accessibility Initiative:</a:t>
            </a:r>
            <a:endParaRPr/>
          </a:p>
          <a:p>
            <a:pPr indent="-304800" lvl="0" marL="1320800" marR="215900" rtl="0" algn="just">
              <a:lnSpc>
                <a:spcPct val="100000"/>
              </a:lnSpc>
              <a:spcBef>
                <a:spcPts val="3100"/>
              </a:spcBef>
              <a:spcAft>
                <a:spcPts val="0"/>
              </a:spcAft>
              <a:buClr>
                <a:srgbClr val="000000"/>
              </a:buClr>
              <a:buSzPts val="1200"/>
              <a:buChar char="●"/>
            </a:pPr>
            <a:r>
              <a:rPr b="1" lang="pt-BR" sz="1200">
                <a:solidFill>
                  <a:srgbClr val="000000"/>
                </a:solidFill>
                <a:latin typeface="Arial"/>
                <a:ea typeface="Arial"/>
                <a:cs typeface="Arial"/>
                <a:sym typeface="Arial"/>
              </a:rPr>
              <a:t>WCAG</a:t>
            </a:r>
            <a:r>
              <a:rPr lang="pt-BR" sz="1200">
                <a:solidFill>
                  <a:srgbClr val="000000"/>
                </a:solidFill>
                <a:latin typeface="Arial"/>
                <a:ea typeface="Arial"/>
                <a:cs typeface="Arial"/>
                <a:sym typeface="Arial"/>
              </a:rPr>
              <a:t>: para conteúdo Web.</a:t>
            </a:r>
            <a:endParaRPr/>
          </a:p>
          <a:p>
            <a:pPr indent="-304800" lvl="0" marL="1320800" marR="215900" rtl="0" algn="just">
              <a:lnSpc>
                <a:spcPct val="115000"/>
              </a:lnSpc>
              <a:spcBef>
                <a:spcPts val="0"/>
              </a:spcBef>
              <a:spcAft>
                <a:spcPts val="0"/>
              </a:spcAft>
              <a:buClr>
                <a:srgbClr val="000000"/>
              </a:buClr>
              <a:buSzPts val="1200"/>
              <a:buChar char="●"/>
            </a:pPr>
            <a:r>
              <a:rPr b="1" lang="pt-BR" sz="1200">
                <a:solidFill>
                  <a:srgbClr val="000000"/>
                </a:solidFill>
                <a:latin typeface="Arial"/>
                <a:ea typeface="Arial"/>
                <a:cs typeface="Arial"/>
                <a:sym typeface="Arial"/>
              </a:rPr>
              <a:t>ATAG</a:t>
            </a:r>
            <a:r>
              <a:rPr lang="pt-BR" sz="1200">
                <a:solidFill>
                  <a:srgbClr val="000000"/>
                </a:solidFill>
                <a:latin typeface="Arial"/>
                <a:ea typeface="Arial"/>
                <a:cs typeface="Arial"/>
                <a:sym typeface="Arial"/>
              </a:rPr>
              <a:t> - Authoring Tool Accessibility Guidelines: para ferramentas de autoria, editores</a:t>
            </a:r>
            <a:r>
              <a:rPr lang="pt-BR" sz="1200">
                <a:solidFill>
                  <a:srgbClr val="0000FF"/>
                </a:solidFill>
                <a:latin typeface="Arial"/>
                <a:ea typeface="Arial"/>
                <a:cs typeface="Arial"/>
                <a:sym typeface="Arial"/>
              </a:rPr>
              <a:t> </a:t>
            </a:r>
            <a:r>
              <a:rPr lang="pt-BR" sz="1200" u="sng">
                <a:solidFill>
                  <a:srgbClr val="0000FF"/>
                </a:solidFill>
                <a:latin typeface="Arial"/>
                <a:ea typeface="Arial"/>
                <a:cs typeface="Arial"/>
                <a:sym typeface="Arial"/>
                <a:hlinkClick r:id="rId3">
                  <a:extLst>
                    <a:ext uri="{A12FA001-AC4F-418D-AE19-62706E023703}">
                      <ahyp:hlinkClr val="tx"/>
                    </a:ext>
                  </a:extLst>
                </a:hlinkClick>
              </a:rPr>
              <a:t>HTML</a:t>
            </a:r>
            <a:r>
              <a:rPr lang="pt-BR" sz="1200">
                <a:solidFill>
                  <a:srgbClr val="000000"/>
                </a:solidFill>
                <a:latin typeface="Arial"/>
                <a:ea typeface="Arial"/>
                <a:cs typeface="Arial"/>
                <a:sym typeface="Arial"/>
              </a:rPr>
              <a:t>, content management systems (CMS), blogs, wikis, etc.</a:t>
            </a:r>
            <a:endParaRPr/>
          </a:p>
          <a:p>
            <a:pPr indent="-304800" lvl="0" marL="1320800" marR="215900" rtl="0" algn="just">
              <a:lnSpc>
                <a:spcPct val="115000"/>
              </a:lnSpc>
              <a:spcBef>
                <a:spcPts val="0"/>
              </a:spcBef>
              <a:spcAft>
                <a:spcPts val="0"/>
              </a:spcAft>
              <a:buClr>
                <a:srgbClr val="000000"/>
              </a:buClr>
              <a:buSzPts val="1200"/>
              <a:buChar char="●"/>
            </a:pPr>
            <a:r>
              <a:rPr b="1" lang="pt-BR" sz="1200">
                <a:solidFill>
                  <a:srgbClr val="000000"/>
                </a:solidFill>
                <a:latin typeface="Arial"/>
                <a:ea typeface="Arial"/>
                <a:cs typeface="Arial"/>
                <a:sym typeface="Arial"/>
              </a:rPr>
              <a:t>UAAG</a:t>
            </a:r>
            <a:r>
              <a:rPr lang="pt-BR" sz="1200">
                <a:solidFill>
                  <a:srgbClr val="000000"/>
                </a:solidFill>
                <a:latin typeface="Arial"/>
                <a:ea typeface="Arial"/>
                <a:cs typeface="Arial"/>
                <a:sym typeface="Arial"/>
              </a:rPr>
              <a:t> - User Agent Accessibility Guidelines: para navegadores Web, media players e outros agentes de usuário.</a:t>
            </a:r>
            <a:endParaRPr/>
          </a:p>
          <a:p>
            <a:pPr indent="-304800" lvl="0" marL="1320800" marR="215900" rtl="0" algn="just">
              <a:lnSpc>
                <a:spcPct val="115000"/>
              </a:lnSpc>
              <a:spcBef>
                <a:spcPts val="0"/>
              </a:spcBef>
              <a:spcAft>
                <a:spcPts val="0"/>
              </a:spcAft>
              <a:buClr>
                <a:srgbClr val="000000"/>
              </a:buClr>
              <a:buSzPts val="1200"/>
              <a:buChar char="●"/>
            </a:pPr>
            <a:r>
              <a:rPr b="1" lang="pt-BR" sz="1200">
                <a:solidFill>
                  <a:srgbClr val="000000"/>
                </a:solidFill>
                <a:latin typeface="Arial"/>
                <a:ea typeface="Arial"/>
                <a:cs typeface="Arial"/>
                <a:sym typeface="Arial"/>
              </a:rPr>
              <a:t>WAI-ARIA</a:t>
            </a:r>
            <a:r>
              <a:rPr lang="pt-BR" sz="1200">
                <a:solidFill>
                  <a:srgbClr val="000000"/>
                </a:solidFill>
                <a:latin typeface="Arial"/>
                <a:ea typeface="Arial"/>
                <a:cs typeface="Arial"/>
                <a:sym typeface="Arial"/>
              </a:rPr>
              <a:t> - Accessible Rich Internet Applications Suite: aplicações Web ricas e acessíveis (desenvolvidas com Ajax, por exemplo).</a:t>
            </a:r>
            <a:endParaRPr/>
          </a:p>
          <a:p>
            <a:pPr indent="0" lvl="0" marL="0" rtl="0" algn="l">
              <a:lnSpc>
                <a:spcPct val="115000"/>
              </a:lnSpc>
              <a:spcBef>
                <a:spcPts val="53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347625" y="211625"/>
            <a:ext cx="85206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Estrutura WACG 2.0</a:t>
            </a:r>
            <a:endParaRPr/>
          </a:p>
        </p:txBody>
      </p:sp>
      <p:sp>
        <p:nvSpPr>
          <p:cNvPr id="211" name="Google Shape;211;p24"/>
          <p:cNvSpPr txBox="1"/>
          <p:nvPr>
            <p:ph idx="1" type="body"/>
          </p:nvPr>
        </p:nvSpPr>
        <p:spPr>
          <a:xfrm>
            <a:off x="311700" y="775450"/>
            <a:ext cx="8520600" cy="43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021"/>
              <a:buFont typeface="Arial"/>
              <a:buNone/>
            </a:pPr>
            <a:r>
              <a:rPr lang="pt-BR" sz="1300">
                <a:solidFill>
                  <a:srgbClr val="000000"/>
                </a:solidFill>
                <a:latin typeface="Open Sans"/>
                <a:ea typeface="Open Sans"/>
                <a:cs typeface="Open Sans"/>
                <a:sym typeface="Open Sans"/>
              </a:rPr>
              <a:t>O documento WCAG 2.0 está estruturado em quatro princípios, cada qual contendo recomendações. As recomendações possuem critérios de sucesso que devem ser seguidos. Para seguir os critérios de sucesso, são disponibilizadas </a:t>
            </a:r>
            <a:r>
              <a:rPr lang="pt-BR" sz="1300" u="sng">
                <a:solidFill>
                  <a:srgbClr val="000000"/>
                </a:solidFill>
                <a:latin typeface="Open Sans"/>
                <a:ea typeface="Open Sans"/>
                <a:cs typeface="Open Sans"/>
                <a:sym typeface="Open Sans"/>
              </a:rPr>
              <a:t>técnicas</a:t>
            </a:r>
            <a:r>
              <a:rPr lang="pt-BR" sz="1300">
                <a:solidFill>
                  <a:srgbClr val="000000"/>
                </a:solidFill>
                <a:latin typeface="Open Sans"/>
                <a:ea typeface="Open Sans"/>
                <a:cs typeface="Open Sans"/>
                <a:sym typeface="Open Sans"/>
              </a:rPr>
              <a:t> específicas.</a:t>
            </a:r>
            <a:endParaRPr/>
          </a:p>
          <a:p>
            <a:pPr indent="0" lvl="0" marL="0" rtl="0" algn="l">
              <a:lnSpc>
                <a:spcPct val="150000"/>
              </a:lnSpc>
              <a:spcBef>
                <a:spcPts val="1600"/>
              </a:spcBef>
              <a:spcAft>
                <a:spcPts val="0"/>
              </a:spcAft>
              <a:buSzPts val="1300"/>
              <a:buNone/>
            </a:pPr>
            <a:r>
              <a:rPr b="1" lang="pt-BR" sz="1300">
                <a:solidFill>
                  <a:srgbClr val="000000"/>
                </a:solidFill>
                <a:latin typeface="Open Sans"/>
                <a:ea typeface="Open Sans"/>
                <a:cs typeface="Open Sans"/>
                <a:sym typeface="Open Sans"/>
              </a:rPr>
              <a:t>1° Princípio: Perceptível </a:t>
            </a:r>
            <a:r>
              <a:rPr lang="pt-BR" sz="1300">
                <a:solidFill>
                  <a:srgbClr val="000000"/>
                </a:solidFill>
                <a:latin typeface="Open Sans"/>
                <a:ea typeface="Open Sans"/>
                <a:cs typeface="Open Sans"/>
                <a:sym typeface="Open Sans"/>
              </a:rPr>
              <a:t>- A informação e os componentes da interface do usuário têm de ser apresentados aos usuários em formas que eles possam perceber.</a:t>
            </a:r>
            <a:endParaRPr/>
          </a:p>
          <a:p>
            <a:pPr indent="0" lvl="0" marL="0" rtl="0" algn="l">
              <a:lnSpc>
                <a:spcPct val="150000"/>
              </a:lnSpc>
              <a:spcBef>
                <a:spcPts val="1600"/>
              </a:spcBef>
              <a:spcAft>
                <a:spcPts val="0"/>
              </a:spcAft>
              <a:buSzPts val="1300"/>
              <a:buNone/>
            </a:pPr>
            <a:r>
              <a:rPr b="1" lang="pt-BR" sz="1300">
                <a:solidFill>
                  <a:srgbClr val="000000"/>
                </a:solidFill>
                <a:latin typeface="Open Sans"/>
                <a:ea typeface="Open Sans"/>
                <a:cs typeface="Open Sans"/>
                <a:sym typeface="Open Sans"/>
              </a:rPr>
              <a:t>2° Princípio: Operável</a:t>
            </a:r>
            <a:r>
              <a:rPr lang="pt-BR" sz="1300">
                <a:solidFill>
                  <a:srgbClr val="000000"/>
                </a:solidFill>
                <a:latin typeface="Open Sans"/>
                <a:ea typeface="Open Sans"/>
                <a:cs typeface="Open Sans"/>
                <a:sym typeface="Open Sans"/>
              </a:rPr>
              <a:t> - Os componentes de interface de usuário e a navegação têm de ser operáveis.</a:t>
            </a:r>
            <a:endParaRPr/>
          </a:p>
          <a:p>
            <a:pPr indent="0" lvl="0" marL="0" rtl="0" algn="l">
              <a:lnSpc>
                <a:spcPct val="150000"/>
              </a:lnSpc>
              <a:spcBef>
                <a:spcPts val="1600"/>
              </a:spcBef>
              <a:spcAft>
                <a:spcPts val="0"/>
              </a:spcAft>
              <a:buSzPts val="1300"/>
              <a:buNone/>
            </a:pPr>
            <a:r>
              <a:rPr b="1" lang="pt-BR" sz="1300">
                <a:solidFill>
                  <a:srgbClr val="000000"/>
                </a:solidFill>
                <a:latin typeface="Open Sans"/>
                <a:ea typeface="Open Sans"/>
                <a:cs typeface="Open Sans"/>
                <a:sym typeface="Open Sans"/>
              </a:rPr>
              <a:t>3° Princípio: Compreensível </a:t>
            </a:r>
            <a:r>
              <a:rPr lang="pt-BR" sz="1300">
                <a:solidFill>
                  <a:srgbClr val="000000"/>
                </a:solidFill>
                <a:latin typeface="Open Sans"/>
                <a:ea typeface="Open Sans"/>
                <a:cs typeface="Open Sans"/>
                <a:sym typeface="Open Sans"/>
              </a:rPr>
              <a:t>- A informação e a operação da interface de usuário têm de ser compreensíveis.</a:t>
            </a:r>
            <a:endParaRPr/>
          </a:p>
          <a:p>
            <a:pPr indent="0" lvl="0" marL="0" rtl="0" algn="l">
              <a:lnSpc>
                <a:spcPct val="150000"/>
              </a:lnSpc>
              <a:spcBef>
                <a:spcPts val="1600"/>
              </a:spcBef>
              <a:spcAft>
                <a:spcPts val="0"/>
              </a:spcAft>
              <a:buSzPts val="1300"/>
              <a:buNone/>
            </a:pPr>
            <a:r>
              <a:rPr b="1" lang="pt-BR" sz="1300">
                <a:solidFill>
                  <a:srgbClr val="000000"/>
                </a:solidFill>
                <a:latin typeface="Open Sans"/>
                <a:ea typeface="Open Sans"/>
                <a:cs typeface="Open Sans"/>
                <a:sym typeface="Open Sans"/>
              </a:rPr>
              <a:t>4° Princípio: Robusto </a:t>
            </a:r>
            <a:r>
              <a:rPr lang="pt-BR" sz="1300">
                <a:solidFill>
                  <a:srgbClr val="000000"/>
                </a:solidFill>
                <a:latin typeface="Open Sans"/>
                <a:ea typeface="Open Sans"/>
                <a:cs typeface="Open Sans"/>
                <a:sym typeface="Open Sans"/>
              </a:rPr>
              <a:t>- O conteúdo tem de ser robusto o suficiente para poder ser interpretado de forma concisa por diversos agentes do usuário, incluindo recursos de </a:t>
            </a:r>
            <a:r>
              <a:rPr lang="pt-BR" sz="1300" u="sng">
                <a:solidFill>
                  <a:srgbClr val="000000"/>
                </a:solidFill>
                <a:latin typeface="Open Sans"/>
                <a:ea typeface="Open Sans"/>
                <a:cs typeface="Open Sans"/>
                <a:sym typeface="Open Sans"/>
                <a:hlinkClick r:id="rId3">
                  <a:extLst>
                    <a:ext uri="{A12FA001-AC4F-418D-AE19-62706E023703}">
                      <ahyp:hlinkClr val="tx"/>
                    </a:ext>
                  </a:extLst>
                </a:hlinkClick>
              </a:rPr>
              <a:t>tecnologia assistiva</a:t>
            </a:r>
            <a:r>
              <a:rPr lang="pt-BR" sz="1300">
                <a:solidFill>
                  <a:srgbClr val="000000"/>
                </a:solidFill>
                <a:latin typeface="Open Sans"/>
                <a:ea typeface="Open Sans"/>
                <a:cs typeface="Open Sans"/>
                <a:sym typeface="Open Sans"/>
              </a:rPr>
              <a:t>.</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311700" y="0"/>
            <a:ext cx="8520600" cy="616688"/>
          </a:xfrm>
          <a:prstGeom prst="rect">
            <a:avLst/>
          </a:prstGeom>
          <a:noFill/>
          <a:ln>
            <a:noFill/>
          </a:ln>
        </p:spPr>
        <p:txBody>
          <a:bodyPr anchorCtr="0" anchor="t" bIns="91425" lIns="91425" spcFirstLastPara="1" rIns="91425" wrap="square" tIns="91425">
            <a:noAutofit/>
          </a:bodyPr>
          <a:lstStyle/>
          <a:p>
            <a:pPr indent="0" lvl="0" marL="0" rtl="0" algn="ctr">
              <a:lnSpc>
                <a:spcPct val="230769"/>
              </a:lnSpc>
              <a:spcBef>
                <a:spcPts val="0"/>
              </a:spcBef>
              <a:spcAft>
                <a:spcPts val="0"/>
              </a:spcAft>
              <a:buClr>
                <a:schemeClr val="dk1"/>
              </a:buClr>
              <a:buSzPts val="1100"/>
              <a:buFont typeface="Arial"/>
              <a:buNone/>
            </a:pPr>
            <a:r>
              <a:rPr b="1" lang="pt-BR" sz="2000">
                <a:solidFill>
                  <a:srgbClr val="000000"/>
                </a:solidFill>
              </a:rPr>
              <a:t>Recomendações pertencentes a cada princípio</a:t>
            </a:r>
            <a:endParaRPr/>
          </a:p>
        </p:txBody>
      </p:sp>
      <p:sp>
        <p:nvSpPr>
          <p:cNvPr id="217" name="Google Shape;217;p25"/>
          <p:cNvSpPr txBox="1"/>
          <p:nvPr>
            <p:ph idx="1" type="body"/>
          </p:nvPr>
        </p:nvSpPr>
        <p:spPr>
          <a:xfrm>
            <a:off x="311700" y="757525"/>
            <a:ext cx="8520600" cy="410155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sz="1500">
                <a:solidFill>
                  <a:srgbClr val="000000"/>
                </a:solidFill>
                <a:latin typeface="Arial"/>
                <a:ea typeface="Arial"/>
                <a:cs typeface="Arial"/>
                <a:sym typeface="Arial"/>
              </a:rPr>
              <a:t>1° Princípio: Perceptível</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Fornecer alternativas textuais para qualquer conteúdo não textual.</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Fornecer alternativas para multimídia.</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Criar conteúdo que possa ser apresentado de modos diferentes sem perder informação ou  estrutura.</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Tornar mais fácil aos usuários a visualização e audição de conteúdos incluindo as separações das camadas da frente e de fundo.</a:t>
            </a:r>
            <a:endParaRPr b="1" sz="1500">
              <a:solidFill>
                <a:srgbClr val="000000"/>
              </a:solidFill>
              <a:latin typeface="Arial"/>
              <a:ea typeface="Arial"/>
              <a:cs typeface="Arial"/>
              <a:sym typeface="Arial"/>
            </a:endParaRPr>
          </a:p>
          <a:p>
            <a:pPr indent="0" lvl="0" marL="0" rtl="0" algn="l">
              <a:lnSpc>
                <a:spcPct val="100000"/>
              </a:lnSpc>
              <a:spcBef>
                <a:spcPts val="1600"/>
              </a:spcBef>
              <a:spcAft>
                <a:spcPts val="0"/>
              </a:spcAft>
              <a:buClr>
                <a:schemeClr val="dk1"/>
              </a:buClr>
              <a:buSzPts val="1100"/>
              <a:buNone/>
            </a:pPr>
            <a:r>
              <a:rPr b="1" lang="pt-BR" sz="1500">
                <a:solidFill>
                  <a:srgbClr val="000000"/>
                </a:solidFill>
                <a:latin typeface="Arial"/>
                <a:ea typeface="Arial"/>
                <a:cs typeface="Arial"/>
                <a:sym typeface="Arial"/>
              </a:rPr>
              <a:t>2° Princípio: Operável</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Fazer com que todas as funcionalidades estejam disponíveis no teclado.</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Prover tempo suficiente para os usuários lerem e usarem o conteúdo.</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Não projetar conteúdo de uma forma conhecida por causar ataques epiléticos.</a:t>
            </a:r>
            <a:endParaRPr/>
          </a:p>
          <a:p>
            <a:pPr indent="-171450" lvl="0" marL="171450" rtl="0" algn="l">
              <a:lnSpc>
                <a:spcPct val="100000"/>
              </a:lnSpc>
              <a:spcBef>
                <a:spcPts val="1600"/>
              </a:spcBef>
              <a:spcAft>
                <a:spcPts val="0"/>
              </a:spcAft>
              <a:buClr>
                <a:schemeClr val="dk1"/>
              </a:buClr>
              <a:buSzPts val="880"/>
              <a:buFont typeface="Arial"/>
              <a:buChar char="-"/>
            </a:pPr>
            <a:r>
              <a:rPr lang="pt-BR" sz="1200">
                <a:solidFill>
                  <a:srgbClr val="000000"/>
                </a:solidFill>
                <a:latin typeface="Arial"/>
                <a:ea typeface="Arial"/>
                <a:cs typeface="Arial"/>
                <a:sym typeface="Arial"/>
              </a:rPr>
              <a:t>Prover formas de ajudar os usuários a navegar, localizar conteúdos e determinar onde se encontram.</a:t>
            </a:r>
            <a:endParaRPr/>
          </a:p>
          <a:p>
            <a:pPr indent="0" lvl="0" marL="0" marR="215900" rtl="0" algn="l">
              <a:lnSpc>
                <a:spcPct val="115000"/>
              </a:lnSpc>
              <a:spcBef>
                <a:spcPts val="3100"/>
              </a:spcBef>
              <a:spcAft>
                <a:spcPts val="0"/>
              </a:spcAft>
              <a:buSzPts val="1200"/>
              <a:buNone/>
            </a:pPr>
            <a:r>
              <a:t/>
            </a:r>
            <a:endParaRPr sz="120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230769"/>
              </a:lnSpc>
              <a:spcBef>
                <a:spcPts val="0"/>
              </a:spcBef>
              <a:spcAft>
                <a:spcPts val="0"/>
              </a:spcAft>
              <a:buClr>
                <a:schemeClr val="dk1"/>
              </a:buClr>
              <a:buSzPts val="1100"/>
              <a:buFont typeface="Arial"/>
              <a:buNone/>
            </a:pPr>
            <a:r>
              <a:rPr b="1" lang="pt-BR" sz="2000">
                <a:solidFill>
                  <a:srgbClr val="000000"/>
                </a:solidFill>
              </a:rPr>
              <a:t>Recomendações pertencentes a cada princípio</a:t>
            </a:r>
            <a:endParaRPr/>
          </a:p>
        </p:txBody>
      </p:sp>
      <p:sp>
        <p:nvSpPr>
          <p:cNvPr id="223" name="Google Shape;223;p26"/>
          <p:cNvSpPr txBox="1"/>
          <p:nvPr>
            <p:ph idx="1" type="body"/>
          </p:nvPr>
        </p:nvSpPr>
        <p:spPr>
          <a:xfrm>
            <a:off x="311700" y="1266324"/>
            <a:ext cx="8520600" cy="3610475"/>
          </a:xfrm>
          <a:prstGeom prst="rect">
            <a:avLst/>
          </a:prstGeom>
          <a:noFill/>
          <a:ln>
            <a:noFill/>
          </a:ln>
        </p:spPr>
        <p:txBody>
          <a:bodyPr anchorCtr="0" anchor="t" bIns="91425" lIns="91425" spcFirstLastPara="1" rIns="91425" wrap="square" tIns="91425">
            <a:noAutofit/>
          </a:bodyPr>
          <a:lstStyle/>
          <a:p>
            <a:pPr indent="0" lvl="0" marL="0" rtl="0" algn="l">
              <a:lnSpc>
                <a:spcPct val="136363"/>
              </a:lnSpc>
              <a:spcBef>
                <a:spcPts val="0"/>
              </a:spcBef>
              <a:spcAft>
                <a:spcPts val="0"/>
              </a:spcAft>
              <a:buClr>
                <a:schemeClr val="dk1"/>
              </a:buClr>
              <a:buSzPts val="1100"/>
              <a:buFont typeface="Arial"/>
              <a:buNone/>
            </a:pPr>
            <a:r>
              <a:rPr b="1" lang="pt-BR" sz="1500">
                <a:solidFill>
                  <a:srgbClr val="000000"/>
                </a:solidFill>
                <a:latin typeface="Arial"/>
                <a:ea typeface="Arial"/>
                <a:cs typeface="Arial"/>
                <a:sym typeface="Arial"/>
              </a:rPr>
              <a:t>3° Princípio: Compreensível</a:t>
            </a:r>
            <a:endParaRPr/>
          </a:p>
          <a:p>
            <a:pPr indent="0" lvl="0" marL="1016000" marR="215900" rtl="0" algn="l">
              <a:lnSpc>
                <a:spcPct val="150000"/>
              </a:lnSpc>
              <a:spcBef>
                <a:spcPts val="3100"/>
              </a:spcBef>
              <a:spcAft>
                <a:spcPts val="0"/>
              </a:spcAft>
              <a:buClr>
                <a:srgbClr val="000000"/>
              </a:buClr>
              <a:buSzPts val="1200"/>
              <a:buNone/>
            </a:pPr>
            <a:r>
              <a:rPr lang="pt-BR" sz="1200">
                <a:solidFill>
                  <a:srgbClr val="000000"/>
                </a:solidFill>
                <a:latin typeface="Arial"/>
                <a:ea typeface="Arial"/>
                <a:cs typeface="Arial"/>
                <a:sym typeface="Arial"/>
              </a:rPr>
              <a:t>- Tornar o conteúdo de texto legível e compreensível.</a:t>
            </a:r>
            <a:endParaRPr/>
          </a:p>
          <a:p>
            <a:pPr indent="0" lvl="0" marL="1016000" marR="215900" rtl="0" algn="l">
              <a:lnSpc>
                <a:spcPct val="150000"/>
              </a:lnSpc>
              <a:spcBef>
                <a:spcPts val="0"/>
              </a:spcBef>
              <a:spcAft>
                <a:spcPts val="0"/>
              </a:spcAft>
              <a:buClr>
                <a:srgbClr val="000000"/>
              </a:buClr>
              <a:buSzPts val="1200"/>
              <a:buNone/>
            </a:pPr>
            <a:r>
              <a:rPr lang="pt-BR" sz="1200">
                <a:solidFill>
                  <a:srgbClr val="000000"/>
                </a:solidFill>
                <a:latin typeface="Arial"/>
                <a:ea typeface="Arial"/>
                <a:cs typeface="Arial"/>
                <a:sym typeface="Arial"/>
              </a:rPr>
              <a:t>- Fazer com que as páginas da Web apareçam e funcionem de modo previsível.</a:t>
            </a:r>
            <a:endParaRPr/>
          </a:p>
          <a:p>
            <a:pPr indent="0" lvl="0" marL="1016000" marR="215900" rtl="0" algn="l">
              <a:lnSpc>
                <a:spcPct val="150000"/>
              </a:lnSpc>
              <a:spcBef>
                <a:spcPts val="0"/>
              </a:spcBef>
              <a:spcAft>
                <a:spcPts val="0"/>
              </a:spcAft>
              <a:buClr>
                <a:srgbClr val="000000"/>
              </a:buClr>
              <a:buSzPts val="1200"/>
              <a:buNone/>
            </a:pPr>
            <a:r>
              <a:rPr lang="pt-BR" sz="1200">
                <a:solidFill>
                  <a:srgbClr val="000000"/>
                </a:solidFill>
                <a:latin typeface="Arial"/>
                <a:ea typeface="Arial"/>
                <a:cs typeface="Arial"/>
                <a:sym typeface="Arial"/>
              </a:rPr>
              <a:t>- Ajudar os usuários a evitar e corrigir erros.</a:t>
            </a:r>
            <a:endParaRPr/>
          </a:p>
          <a:p>
            <a:pPr indent="0" lvl="0" marL="0" rtl="0" algn="l">
              <a:lnSpc>
                <a:spcPct val="136363"/>
              </a:lnSpc>
              <a:spcBef>
                <a:spcPts val="4400"/>
              </a:spcBef>
              <a:spcAft>
                <a:spcPts val="0"/>
              </a:spcAft>
              <a:buClr>
                <a:schemeClr val="dk1"/>
              </a:buClr>
              <a:buSzPts val="1100"/>
              <a:buFont typeface="Arial"/>
              <a:buNone/>
            </a:pPr>
            <a:r>
              <a:rPr b="1" lang="pt-BR" sz="1500">
                <a:solidFill>
                  <a:srgbClr val="000000"/>
                </a:solidFill>
                <a:latin typeface="Arial"/>
                <a:ea typeface="Arial"/>
                <a:cs typeface="Arial"/>
                <a:sym typeface="Arial"/>
              </a:rPr>
              <a:t>4° Princípio: Robusto</a:t>
            </a:r>
            <a:endParaRPr/>
          </a:p>
          <a:p>
            <a:pPr indent="0" lvl="0" marL="1016000" marR="215900" rtl="0" algn="l">
              <a:lnSpc>
                <a:spcPct val="150000"/>
              </a:lnSpc>
              <a:spcBef>
                <a:spcPts val="3100"/>
              </a:spcBef>
              <a:spcAft>
                <a:spcPts val="0"/>
              </a:spcAft>
              <a:buClr>
                <a:srgbClr val="000000"/>
              </a:buClr>
              <a:buSzPts val="1200"/>
              <a:buNone/>
            </a:pPr>
            <a:r>
              <a:rPr lang="pt-BR" sz="1200">
                <a:solidFill>
                  <a:srgbClr val="000000"/>
                </a:solidFill>
                <a:latin typeface="Arial"/>
                <a:ea typeface="Arial"/>
                <a:cs typeface="Arial"/>
                <a:sym typeface="Arial"/>
              </a:rPr>
              <a:t>- Maximizar a compatibilidade entre os atuais e futuros agentes do usuário, incluindo os recursos de tecnologia assistiva.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356575" y="1757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230769"/>
              </a:lnSpc>
              <a:spcBef>
                <a:spcPts val="0"/>
              </a:spcBef>
              <a:spcAft>
                <a:spcPts val="0"/>
              </a:spcAft>
              <a:buSzPts val="2000"/>
              <a:buNone/>
            </a:pPr>
            <a:r>
              <a:rPr b="1" lang="pt-BR" sz="2000">
                <a:solidFill>
                  <a:srgbClr val="000000"/>
                </a:solidFill>
              </a:rPr>
              <a:t>Critérios de sucesso WCAG 2.0</a:t>
            </a:r>
            <a:endParaRPr/>
          </a:p>
          <a:p>
            <a:pPr indent="0" lvl="0" marL="0" rtl="0" algn="l">
              <a:lnSpc>
                <a:spcPct val="100000"/>
              </a:lnSpc>
              <a:spcBef>
                <a:spcPts val="800"/>
              </a:spcBef>
              <a:spcAft>
                <a:spcPts val="0"/>
              </a:spcAft>
              <a:buSzPts val="3600"/>
              <a:buNone/>
            </a:pPr>
            <a:r>
              <a:t/>
            </a:r>
            <a:endParaRPr/>
          </a:p>
        </p:txBody>
      </p:sp>
      <p:sp>
        <p:nvSpPr>
          <p:cNvPr id="229" name="Google Shape;229;p27"/>
          <p:cNvSpPr txBox="1"/>
          <p:nvPr>
            <p:ph idx="1" type="body"/>
          </p:nvPr>
        </p:nvSpPr>
        <p:spPr>
          <a:xfrm>
            <a:off x="311700" y="883125"/>
            <a:ext cx="8520600" cy="3685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Para cada recomendação existem critérios de sucesso, que são pontos específicos que devem ser atingidos.</a:t>
            </a:r>
            <a:endParaRPr/>
          </a:p>
          <a:p>
            <a:pPr indent="0" lvl="0" marL="0" rtl="0" algn="just">
              <a:lnSpc>
                <a:spcPct val="100000"/>
              </a:lnSpc>
              <a:spcBef>
                <a:spcPts val="2500"/>
              </a:spcBef>
              <a:spcAft>
                <a:spcPts val="0"/>
              </a:spcAft>
              <a:buClr>
                <a:schemeClr val="dk1"/>
              </a:buClr>
              <a:buSzPts val="1061"/>
              <a:buFont typeface="Arial"/>
              <a:buNone/>
            </a:pPr>
            <a:r>
              <a:rPr b="1" lang="pt-BR" sz="1350">
                <a:solidFill>
                  <a:srgbClr val="000000"/>
                </a:solidFill>
                <a:latin typeface="Arial"/>
                <a:ea typeface="Arial"/>
                <a:cs typeface="Arial"/>
                <a:sym typeface="Arial"/>
              </a:rPr>
              <a:t>Exemplo:</a:t>
            </a:r>
            <a:endParaRPr/>
          </a:p>
          <a:p>
            <a:pPr indent="0" lvl="0" marL="0" rtl="0" algn="just">
              <a:lnSpc>
                <a:spcPct val="100000"/>
              </a:lnSpc>
              <a:spcBef>
                <a:spcPts val="2500"/>
              </a:spcBef>
              <a:spcAft>
                <a:spcPts val="0"/>
              </a:spcAft>
              <a:buClr>
                <a:schemeClr val="dk1"/>
              </a:buClr>
              <a:buSzPts val="943"/>
              <a:buNone/>
            </a:pPr>
            <a:r>
              <a:rPr b="1" lang="pt-BR" sz="1200">
                <a:solidFill>
                  <a:srgbClr val="000000"/>
                </a:solidFill>
                <a:latin typeface="Arial"/>
                <a:ea typeface="Arial"/>
                <a:cs typeface="Arial"/>
                <a:sym typeface="Arial"/>
              </a:rPr>
              <a:t>Recomendação 3.3 - Assistência de Entrada: Ajudar os usuários a evitar e corrigir erros</a:t>
            </a:r>
            <a:endParaRPr/>
          </a:p>
          <a:p>
            <a:pPr indent="0" lvl="0" marL="0" rtl="0" algn="just">
              <a:lnSpc>
                <a:spcPct val="100000"/>
              </a:lnSpc>
              <a:spcBef>
                <a:spcPts val="2500"/>
              </a:spcBef>
              <a:spcAft>
                <a:spcPts val="0"/>
              </a:spcAft>
              <a:buClr>
                <a:schemeClr val="dk1"/>
              </a:buClr>
              <a:buSzPts val="943"/>
              <a:buNone/>
            </a:pPr>
            <a:r>
              <a:rPr b="1" lang="pt-BR" sz="1200">
                <a:solidFill>
                  <a:srgbClr val="000000"/>
                </a:solidFill>
                <a:latin typeface="Arial"/>
                <a:ea typeface="Arial"/>
                <a:cs typeface="Arial"/>
                <a:sym typeface="Arial"/>
              </a:rPr>
              <a:t>Critério de sucesso 3.3.1 - Identificação do Erro:</a:t>
            </a:r>
            <a:r>
              <a:rPr lang="pt-BR" sz="1200">
                <a:solidFill>
                  <a:srgbClr val="000000"/>
                </a:solidFill>
                <a:latin typeface="Arial"/>
                <a:ea typeface="Arial"/>
                <a:cs typeface="Arial"/>
                <a:sym typeface="Arial"/>
              </a:rPr>
              <a:t> Se um erro de entrada for automaticamente detectado, o item que apresenta erro é identificado e o erro é descrito ao usuário por texto. (Nível A).</a:t>
            </a:r>
            <a:endParaRPr/>
          </a:p>
          <a:p>
            <a:pPr indent="0" lvl="0" marL="0" marR="393700" rtl="0" algn="just">
              <a:lnSpc>
                <a:spcPct val="100000"/>
              </a:lnSpc>
              <a:spcBef>
                <a:spcPts val="3100"/>
              </a:spcBef>
              <a:spcAft>
                <a:spcPts val="0"/>
              </a:spcAft>
              <a:buSzPts val="1350"/>
              <a:buNone/>
            </a:pPr>
            <a:r>
              <a:rPr lang="pt-BR" sz="1350">
                <a:solidFill>
                  <a:srgbClr val="000000"/>
                </a:solidFill>
                <a:latin typeface="Arial"/>
                <a:ea typeface="Arial"/>
                <a:cs typeface="Arial"/>
                <a:sym typeface="Arial"/>
              </a:rPr>
              <a:t>E para cada critério de sucesso estão disponíveis </a:t>
            </a:r>
            <a:r>
              <a:rPr b="1" lang="pt-BR" sz="1350">
                <a:solidFill>
                  <a:srgbClr val="000000"/>
                </a:solidFill>
                <a:latin typeface="Arial"/>
                <a:ea typeface="Arial"/>
                <a:cs typeface="Arial"/>
                <a:sym typeface="Arial"/>
              </a:rPr>
              <a:t>técnicas específicas </a:t>
            </a:r>
            <a:r>
              <a:rPr lang="pt-BR" sz="1350">
                <a:solidFill>
                  <a:srgbClr val="000000"/>
                </a:solidFill>
                <a:latin typeface="Arial"/>
                <a:ea typeface="Arial"/>
                <a:cs typeface="Arial"/>
                <a:sym typeface="Arial"/>
              </a:rPr>
              <a:t>com exemplos de como o objetivo do critério pode ser atingido e testado.</a:t>
            </a:r>
            <a:endParaRPr/>
          </a:p>
          <a:p>
            <a:pPr indent="0" lvl="0" marL="0" marR="215900" rtl="0" algn="l">
              <a:lnSpc>
                <a:spcPct val="115000"/>
              </a:lnSpc>
              <a:spcBef>
                <a:spcPts val="9100"/>
              </a:spcBef>
              <a:spcAft>
                <a:spcPts val="0"/>
              </a:spcAft>
              <a:buSzPts val="1200"/>
              <a:buNone/>
            </a:pPr>
            <a:r>
              <a:t/>
            </a:r>
            <a:endParaRPr sz="120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275775" y="0"/>
            <a:ext cx="8520600" cy="701749"/>
          </a:xfrm>
          <a:prstGeom prst="rect">
            <a:avLst/>
          </a:prstGeom>
          <a:noFill/>
          <a:ln>
            <a:noFill/>
          </a:ln>
        </p:spPr>
        <p:txBody>
          <a:bodyPr anchorCtr="0" anchor="t" bIns="91425" lIns="91425" spcFirstLastPara="1" rIns="91425" wrap="square" tIns="91425">
            <a:noAutofit/>
          </a:bodyPr>
          <a:lstStyle/>
          <a:p>
            <a:pPr indent="0" lvl="0" marL="0" rtl="0" algn="ctr">
              <a:lnSpc>
                <a:spcPct val="230769"/>
              </a:lnSpc>
              <a:spcBef>
                <a:spcPts val="0"/>
              </a:spcBef>
              <a:spcAft>
                <a:spcPts val="0"/>
              </a:spcAft>
              <a:buClr>
                <a:schemeClr val="dk1"/>
              </a:buClr>
              <a:buSzPts val="1100"/>
              <a:buFont typeface="Arial"/>
              <a:buNone/>
            </a:pPr>
            <a:r>
              <a:rPr b="1" lang="pt-BR" sz="2000">
                <a:solidFill>
                  <a:srgbClr val="000000"/>
                </a:solidFill>
              </a:rPr>
              <a:t>Critérios de sucesso</a:t>
            </a:r>
            <a:endParaRPr/>
          </a:p>
          <a:p>
            <a:pPr indent="0" lvl="0" marL="0" rtl="0" algn="l">
              <a:lnSpc>
                <a:spcPct val="100000"/>
              </a:lnSpc>
              <a:spcBef>
                <a:spcPts val="800"/>
              </a:spcBef>
              <a:spcAft>
                <a:spcPts val="0"/>
              </a:spcAft>
              <a:buSzPts val="3600"/>
              <a:buNone/>
            </a:pPr>
            <a:r>
              <a:t/>
            </a:r>
            <a:endParaRPr/>
          </a:p>
        </p:txBody>
      </p:sp>
      <p:sp>
        <p:nvSpPr>
          <p:cNvPr id="235" name="Google Shape;235;p28"/>
          <p:cNvSpPr txBox="1"/>
          <p:nvPr>
            <p:ph idx="1" type="body"/>
          </p:nvPr>
        </p:nvSpPr>
        <p:spPr>
          <a:xfrm>
            <a:off x="311700" y="701749"/>
            <a:ext cx="8520600" cy="4127601"/>
          </a:xfrm>
          <a:prstGeom prst="rect">
            <a:avLst/>
          </a:prstGeom>
          <a:noFill/>
          <a:ln>
            <a:noFill/>
          </a:ln>
        </p:spPr>
        <p:txBody>
          <a:bodyPr anchorCtr="0" anchor="t" bIns="91425" lIns="91425" spcFirstLastPara="1" rIns="91425" wrap="square" tIns="91425">
            <a:noAutofit/>
          </a:bodyPr>
          <a:lstStyle/>
          <a:p>
            <a:pPr indent="0" lvl="0" marL="0" marR="215900" rtl="0" algn="l">
              <a:lnSpc>
                <a:spcPct val="100000"/>
              </a:lnSpc>
              <a:spcBef>
                <a:spcPts val="0"/>
              </a:spcBef>
              <a:spcAft>
                <a:spcPts val="0"/>
              </a:spcAft>
              <a:buSzPts val="1200"/>
              <a:buNone/>
            </a:pPr>
            <a:r>
              <a:rPr lang="pt-BR" sz="1200">
                <a:solidFill>
                  <a:srgbClr val="000000"/>
                </a:solidFill>
                <a:latin typeface="Arial"/>
                <a:ea typeface="Arial"/>
                <a:cs typeface="Arial"/>
                <a:sym typeface="Arial"/>
              </a:rPr>
              <a:t>Cada critério de sucesso é indicado por um nível de conformidade, que pode ser A, AA ou AAA:</a:t>
            </a:r>
            <a:endParaRPr/>
          </a:p>
          <a:p>
            <a:pPr indent="-304800" lvl="0" marL="457200" marR="215900" rtl="0" algn="l">
              <a:lnSpc>
                <a:spcPct val="150000"/>
              </a:lnSpc>
              <a:spcBef>
                <a:spcPts val="3600"/>
              </a:spcBef>
              <a:spcAft>
                <a:spcPts val="0"/>
              </a:spcAft>
              <a:buClr>
                <a:srgbClr val="000000"/>
              </a:buClr>
              <a:buSzPts val="1300"/>
              <a:buChar char="●"/>
            </a:pPr>
            <a:r>
              <a:rPr b="1" lang="pt-BR" sz="1300">
                <a:solidFill>
                  <a:srgbClr val="000000"/>
                </a:solidFill>
                <a:latin typeface="Arial"/>
                <a:ea typeface="Arial"/>
                <a:cs typeface="Arial"/>
                <a:sym typeface="Arial"/>
              </a:rPr>
              <a:t>Nível A: </a:t>
            </a:r>
            <a:r>
              <a:rPr lang="pt-BR" sz="1300">
                <a:solidFill>
                  <a:srgbClr val="000000"/>
                </a:solidFill>
                <a:latin typeface="Arial"/>
                <a:ea typeface="Arial"/>
                <a:cs typeface="Arial"/>
                <a:sym typeface="Arial"/>
              </a:rPr>
              <a:t>barreiras mais significativas de acessibilidade. Estar em conformidade apenas com os critérios de nível A não garante um site altamente acessível.</a:t>
            </a:r>
            <a:endParaRPr/>
          </a:p>
          <a:p>
            <a:pPr indent="-304800" lvl="0" marL="457200" marR="393700" rtl="0" algn="l">
              <a:lnSpc>
                <a:spcPct val="150000"/>
              </a:lnSpc>
              <a:spcBef>
                <a:spcPts val="0"/>
              </a:spcBef>
              <a:spcAft>
                <a:spcPts val="0"/>
              </a:spcAft>
              <a:buClr>
                <a:srgbClr val="000000"/>
              </a:buClr>
              <a:buSzPts val="1300"/>
              <a:buChar char="●"/>
            </a:pPr>
            <a:r>
              <a:rPr b="1" lang="pt-BR" sz="1300">
                <a:solidFill>
                  <a:srgbClr val="000000"/>
                </a:solidFill>
                <a:latin typeface="Arial"/>
                <a:ea typeface="Arial"/>
                <a:cs typeface="Arial"/>
                <a:sym typeface="Arial"/>
              </a:rPr>
              <a:t>Nível AA:</a:t>
            </a:r>
            <a:r>
              <a:rPr lang="pt-BR" sz="1300">
                <a:solidFill>
                  <a:srgbClr val="000000"/>
                </a:solidFill>
                <a:latin typeface="Arial"/>
                <a:ea typeface="Arial"/>
                <a:cs typeface="Arial"/>
                <a:sym typeface="Arial"/>
              </a:rPr>
              <a:t> estar em conformidade com todos os critérios de sucesso de nível AA garante um site bastante acessível, ou seja, o site será acessível para a maioria dos usuários, sob a maior parte das circunstâncias e utilizando-se a maioria das tecnologias.</a:t>
            </a:r>
            <a:endParaRPr/>
          </a:p>
          <a:p>
            <a:pPr indent="-304800" lvl="0" marL="457200" marR="393700" rtl="0" algn="l">
              <a:lnSpc>
                <a:spcPct val="150000"/>
              </a:lnSpc>
              <a:spcBef>
                <a:spcPts val="0"/>
              </a:spcBef>
              <a:spcAft>
                <a:spcPts val="0"/>
              </a:spcAft>
              <a:buClr>
                <a:srgbClr val="000000"/>
              </a:buClr>
              <a:buSzPts val="1300"/>
              <a:buChar char="●"/>
            </a:pPr>
            <a:r>
              <a:rPr b="1" lang="pt-BR" sz="1300">
                <a:solidFill>
                  <a:srgbClr val="000000"/>
                </a:solidFill>
                <a:latin typeface="Arial"/>
                <a:ea typeface="Arial"/>
                <a:cs typeface="Arial"/>
                <a:sym typeface="Arial"/>
              </a:rPr>
              <a:t>Nível AAA:</a:t>
            </a:r>
            <a:r>
              <a:rPr lang="pt-BR" sz="1300">
                <a:solidFill>
                  <a:srgbClr val="000000"/>
                </a:solidFill>
                <a:latin typeface="Arial"/>
                <a:ea typeface="Arial"/>
                <a:cs typeface="Arial"/>
                <a:sym typeface="Arial"/>
              </a:rPr>
              <a:t> o nível de conformidade triplo A é bastante meticuloso, ou seja, visa garantir um nível otimizado de acessibilidade. A maioria dos critérios de sucesso de nível AAA refere-se a situações bastante específicas, normalmente objetivando refinar os critérios de sucesso de nível AA. Manter uma conformidade com certos critérios de sucesso de nível AAA pode ser um processo custoso e, às vezes, de difícil implementação. No entanto, muitos sites não possuem conteúdo que se aplica aos critérios de sucesso de nível AAA.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Recomendação de acessibilidade eMAG</a:t>
            </a:r>
            <a:endParaRPr/>
          </a:p>
        </p:txBody>
      </p:sp>
      <p:sp>
        <p:nvSpPr>
          <p:cNvPr id="241" name="Google Shape;241;p29"/>
          <p:cNvSpPr txBox="1"/>
          <p:nvPr>
            <p:ph idx="1" type="body"/>
          </p:nvPr>
        </p:nvSpPr>
        <p:spPr>
          <a:xfrm>
            <a:off x="311700" y="1266325"/>
            <a:ext cx="8520600" cy="343215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Além da WCAG 2.0 - Web Content Accessibility Guidelines, utilizada internacionalmente, muitos países desenvolveram seus próprios documentos com recomendações de acessibilidade.</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governo brasileiro, seguindo o exemplo de outros países, desenvolveu suas próprias diretrizes, reunidas no documento chamado de eMAG.</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eMAG – Modelo de Acessibilidade em Governo Eletrônico – é um documento com recomendações a serem consideradas para que o processo de acessibilidade dos sítios e portais do governo brasileiro seja conduzido de forma padronizada e de fácil implementação.</a:t>
            </a:r>
            <a:endParaRPr/>
          </a:p>
          <a:p>
            <a:pPr indent="-304800" lvl="0" marL="1219200" marR="190500" rtl="0" algn="just">
              <a:lnSpc>
                <a:spcPct val="100000"/>
              </a:lnSpc>
              <a:spcBef>
                <a:spcPts val="2800"/>
              </a:spcBef>
              <a:spcAft>
                <a:spcPts val="0"/>
              </a:spcAft>
              <a:buClr>
                <a:srgbClr val="000000"/>
              </a:buClr>
              <a:buSzPts val="1400"/>
              <a:buFont typeface="Arial"/>
              <a:buChar char="●"/>
            </a:pPr>
            <a:r>
              <a:rPr lang="pt-BR" sz="1400">
                <a:solidFill>
                  <a:srgbClr val="000000"/>
                </a:solidFill>
                <a:latin typeface="Arial"/>
                <a:ea typeface="Arial"/>
                <a:cs typeface="Arial"/>
                <a:sym typeface="Arial"/>
              </a:rPr>
              <a:t>Pragmático (estruturado de acordo com os problemas a serem abordados)</a:t>
            </a:r>
            <a:endParaRPr/>
          </a:p>
          <a:p>
            <a:pPr indent="-304800" lvl="0" marL="1219200" marR="190500" rtl="0" algn="just">
              <a:lnSpc>
                <a:spcPct val="100000"/>
              </a:lnSpc>
              <a:spcBef>
                <a:spcPts val="0"/>
              </a:spcBef>
              <a:spcAft>
                <a:spcPts val="0"/>
              </a:spcAft>
              <a:buClr>
                <a:srgbClr val="000000"/>
              </a:buClr>
              <a:buSzPts val="1400"/>
              <a:buFont typeface="Arial"/>
              <a:buChar char="●"/>
            </a:pPr>
            <a:r>
              <a:rPr lang="pt-BR" sz="1400">
                <a:solidFill>
                  <a:srgbClr val="000000"/>
                </a:solidFill>
                <a:latin typeface="Arial"/>
                <a:ea typeface="Arial"/>
                <a:cs typeface="Arial"/>
                <a:sym typeface="Arial"/>
              </a:rPr>
              <a:t>Dividido por áreas de atuação</a:t>
            </a:r>
            <a:endParaRPr/>
          </a:p>
          <a:p>
            <a:pPr indent="-304800" lvl="0" marL="1219200" marR="190500" rtl="0" algn="just">
              <a:lnSpc>
                <a:spcPct val="100000"/>
              </a:lnSpc>
              <a:spcBef>
                <a:spcPts val="0"/>
              </a:spcBef>
              <a:spcAft>
                <a:spcPts val="0"/>
              </a:spcAft>
              <a:buClr>
                <a:srgbClr val="000000"/>
              </a:buClr>
              <a:buSzPts val="1400"/>
              <a:buFont typeface="Arial"/>
              <a:buChar char="●"/>
            </a:pPr>
            <a:r>
              <a:rPr lang="pt-BR" sz="1400">
                <a:solidFill>
                  <a:srgbClr val="000000"/>
                </a:solidFill>
                <a:latin typeface="Arial"/>
                <a:ea typeface="Arial"/>
                <a:cs typeface="Arial"/>
                <a:sym typeface="Arial"/>
              </a:rPr>
              <a:t>Padronização de funcionalidades.</a:t>
            </a:r>
            <a:endParaRPr/>
          </a:p>
          <a:p>
            <a:pPr indent="0" lvl="0" marL="0" rtl="0" algn="l">
              <a:lnSpc>
                <a:spcPct val="115000"/>
              </a:lnSpc>
              <a:spcBef>
                <a:spcPts val="330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pt-BR">
                <a:solidFill>
                  <a:srgbClr val="000000"/>
                </a:solidFill>
              </a:rPr>
              <a:t>Importância da acessibilidade na Web</a:t>
            </a:r>
            <a:endParaRPr/>
          </a:p>
        </p:txBody>
      </p:sp>
      <p:sp>
        <p:nvSpPr>
          <p:cNvPr id="79" name="Google Shape;79;p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Open Sans"/>
                <a:ea typeface="Open Sans"/>
                <a:cs typeface="Open Sans"/>
                <a:sym typeface="Open Sans"/>
              </a:rPr>
              <a:t>É relativamente fácil para uma pessoa sem limitações ou deficiência navegar pela Web. Você pode utilizar o mouse, enxergar a tela, procurar a informação que deseja, concentrar-se nas áreas centrais do conteúdo, assistir vídeos, enfim... Tudo é rápido e fácil.</a:t>
            </a:r>
            <a:endParaRPr/>
          </a:p>
          <a:p>
            <a:pPr indent="0" lvl="0" marL="0" rtl="0" algn="just">
              <a:lnSpc>
                <a:spcPct val="115000"/>
              </a:lnSpc>
              <a:spcBef>
                <a:spcPts val="2500"/>
              </a:spcBef>
              <a:spcAft>
                <a:spcPts val="0"/>
              </a:spcAft>
              <a:buSzPts val="1350"/>
              <a:buNone/>
            </a:pPr>
            <a:r>
              <a:rPr lang="pt-BR" sz="1350">
                <a:solidFill>
                  <a:srgbClr val="000000"/>
                </a:solidFill>
                <a:latin typeface="Open Sans"/>
                <a:ea typeface="Open Sans"/>
                <a:cs typeface="Open Sans"/>
                <a:sym typeface="Open Sans"/>
              </a:rPr>
              <a:t>Mas e se você não conseguir utilizar o mouse? E se você não for capaz de enxergar a tela? E se não for capaz de ouvir o áudio de um vídeo? Navegar pela Web já deixa de ser algo rápido e fácil, certo?</a:t>
            </a:r>
            <a:endParaRPr/>
          </a:p>
          <a:p>
            <a:pPr indent="0" lvl="0" marL="0" rtl="0" algn="just">
              <a:lnSpc>
                <a:spcPct val="115000"/>
              </a:lnSpc>
              <a:spcBef>
                <a:spcPts val="2500"/>
              </a:spcBef>
              <a:spcAft>
                <a:spcPts val="0"/>
              </a:spcAft>
              <a:buSzPts val="1350"/>
              <a:buNone/>
            </a:pPr>
            <a:r>
              <a:rPr lang="pt-BR" sz="1350">
                <a:solidFill>
                  <a:srgbClr val="000000"/>
                </a:solidFill>
                <a:latin typeface="Open Sans"/>
                <a:ea typeface="Open Sans"/>
                <a:cs typeface="Open Sans"/>
                <a:sym typeface="Open Sans"/>
              </a:rPr>
              <a:t>Somos 190 milhões de brasileiros e 45,6 milhões de brasileiros com deficiência...</a:t>
            </a:r>
            <a:endParaRPr/>
          </a:p>
          <a:p>
            <a:pPr indent="-304800" lvl="0" marL="1219200" marR="190500" rtl="0" algn="just">
              <a:lnSpc>
                <a:spcPct val="115000"/>
              </a:lnSpc>
              <a:spcBef>
                <a:spcPts val="280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Deficiência visual: 35,5 milhões</a:t>
            </a:r>
            <a:endParaRPr/>
          </a:p>
          <a:p>
            <a:pPr indent="-304800" lvl="0" marL="1219200" marR="190500" rtl="0" algn="just">
              <a:lnSpc>
                <a:spcPct val="115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Deficiência física: 13,3 milhões</a:t>
            </a:r>
            <a:endParaRPr/>
          </a:p>
          <a:p>
            <a:pPr indent="-304800" lvl="0" marL="1219200" marR="190500" rtl="0" algn="just">
              <a:lnSpc>
                <a:spcPct val="115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Deficiência auditiva: 9,7 milhões</a:t>
            </a:r>
            <a:endParaRPr/>
          </a:p>
          <a:p>
            <a:pPr indent="-304800" lvl="0" marL="1219200" marR="190500" rtl="0" algn="just">
              <a:lnSpc>
                <a:spcPct val="115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Deficiência intelectual: 2,7 milhões.</a:t>
            </a:r>
            <a:endParaRPr/>
          </a:p>
          <a:p>
            <a:pPr indent="0" lvl="0" marL="0" rtl="0" algn="just">
              <a:lnSpc>
                <a:spcPct val="115000"/>
              </a:lnSpc>
              <a:spcBef>
                <a:spcPts val="5000"/>
              </a:spcBef>
              <a:spcAft>
                <a:spcPts val="0"/>
              </a:spcAft>
              <a:buSzPts val="1350"/>
              <a:buNone/>
            </a:pPr>
            <a:r>
              <a:t/>
            </a:r>
            <a:endParaRPr sz="1350">
              <a:solidFill>
                <a:srgbClr val="000000"/>
              </a:solidFill>
            </a:endParaRPr>
          </a:p>
          <a:p>
            <a:pPr indent="0" lvl="0" marL="0" marR="215900" rtl="0" algn="l">
              <a:lnSpc>
                <a:spcPct val="115000"/>
              </a:lnSpc>
              <a:spcBef>
                <a:spcPts val="3100"/>
              </a:spcBef>
              <a:spcAft>
                <a:spcPts val="0"/>
              </a:spcAft>
              <a:buSzPts val="1200"/>
              <a:buNone/>
            </a:pPr>
            <a:r>
              <a:t/>
            </a:r>
            <a:endParaRPr sz="120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59100" y="127591"/>
            <a:ext cx="8520600" cy="5209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700"/>
              <a:buNone/>
            </a:pPr>
            <a:r>
              <a:rPr b="1" lang="pt-BR" sz="1700">
                <a:solidFill>
                  <a:srgbClr val="000000"/>
                </a:solidFill>
              </a:rPr>
              <a:t>Práticas Web Acessíveis</a:t>
            </a:r>
            <a:endParaRPr/>
          </a:p>
        </p:txBody>
      </p:sp>
      <p:sp>
        <p:nvSpPr>
          <p:cNvPr id="247" name="Google Shape;247;p30"/>
          <p:cNvSpPr txBox="1"/>
          <p:nvPr>
            <p:ph idx="1" type="body"/>
          </p:nvPr>
        </p:nvSpPr>
        <p:spPr>
          <a:xfrm>
            <a:off x="311700" y="542260"/>
            <a:ext cx="8520600" cy="4332015"/>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latin typeface="Arial"/>
                <a:ea typeface="Arial"/>
                <a:cs typeface="Arial"/>
                <a:sym typeface="Arial"/>
              </a:rPr>
              <a:t>Como desenvolver conteúdo Web mais acessível. Primeiramente, é preciso ter em mente que o mais importante para a acessibilidade é o código </a:t>
            </a:r>
            <a:r>
              <a:rPr lang="pt-BR" sz="1350" u="sng">
                <a:solidFill>
                  <a:srgbClr val="0000FF"/>
                </a:solidFill>
                <a:latin typeface="Arial"/>
                <a:ea typeface="Arial"/>
                <a:cs typeface="Arial"/>
                <a:sym typeface="Arial"/>
                <a:hlinkClick r:id="rId3">
                  <a:extLst>
                    <a:ext uri="{A12FA001-AC4F-418D-AE19-62706E023703}">
                      <ahyp:hlinkClr val="tx"/>
                    </a:ext>
                  </a:extLst>
                </a:hlinkClick>
              </a:rPr>
              <a:t>HTML</a:t>
            </a:r>
            <a:r>
              <a:rPr lang="pt-BR" sz="1350">
                <a:solidFill>
                  <a:srgbClr val="000000"/>
                </a:solidFill>
                <a:latin typeface="Arial"/>
                <a:ea typeface="Arial"/>
                <a:cs typeface="Arial"/>
                <a:sym typeface="Arial"/>
              </a:rPr>
              <a:t> - HyperText Markup Language. </a:t>
            </a:r>
            <a:endParaRPr/>
          </a:p>
          <a:p>
            <a:pPr indent="0" lvl="0" marL="0" rtl="0" algn="just">
              <a:lnSpc>
                <a:spcPct val="115000"/>
              </a:lnSpc>
              <a:spcBef>
                <a:spcPts val="1600"/>
              </a:spcBef>
              <a:spcAft>
                <a:spcPts val="0"/>
              </a:spcAft>
              <a:buSzPts val="1350"/>
              <a:buNone/>
            </a:pPr>
            <a:r>
              <a:rPr lang="pt-BR" sz="1350">
                <a:solidFill>
                  <a:srgbClr val="000000"/>
                </a:solidFill>
                <a:latin typeface="Arial"/>
                <a:ea typeface="Arial"/>
                <a:cs typeface="Arial"/>
                <a:sym typeface="Arial"/>
              </a:rPr>
              <a:t>O </a:t>
            </a:r>
            <a:r>
              <a:rPr lang="pt-BR" sz="1350" u="sng">
                <a:solidFill>
                  <a:srgbClr val="0000FF"/>
                </a:solidFill>
                <a:latin typeface="Arial"/>
                <a:ea typeface="Arial"/>
                <a:cs typeface="Arial"/>
                <a:sym typeface="Arial"/>
                <a:hlinkClick r:id="rId4">
                  <a:extLst>
                    <a:ext uri="{A12FA001-AC4F-418D-AE19-62706E023703}">
                      <ahyp:hlinkClr val="tx"/>
                    </a:ext>
                  </a:extLst>
                </a:hlinkClick>
              </a:rPr>
              <a:t>leitor de tela</a:t>
            </a:r>
            <a:r>
              <a:rPr lang="pt-BR" sz="1350">
                <a:solidFill>
                  <a:srgbClr val="0000FF"/>
                </a:solidFill>
                <a:latin typeface="Arial"/>
                <a:ea typeface="Arial"/>
                <a:cs typeface="Arial"/>
                <a:sym typeface="Arial"/>
              </a:rPr>
              <a:t> </a:t>
            </a:r>
            <a:r>
              <a:rPr lang="pt-BR" sz="1350">
                <a:solidFill>
                  <a:srgbClr val="000000"/>
                </a:solidFill>
                <a:latin typeface="Arial"/>
                <a:ea typeface="Arial"/>
                <a:cs typeface="Arial"/>
                <a:sym typeface="Arial"/>
              </a:rPr>
              <a:t>e outros recursos de </a:t>
            </a:r>
            <a:r>
              <a:rPr lang="pt-BR" sz="1350" u="sng">
                <a:solidFill>
                  <a:srgbClr val="0000FF"/>
                </a:solidFill>
                <a:latin typeface="Arial"/>
                <a:ea typeface="Arial"/>
                <a:cs typeface="Arial"/>
                <a:sym typeface="Arial"/>
                <a:hlinkClick r:id="rId5">
                  <a:extLst>
                    <a:ext uri="{A12FA001-AC4F-418D-AE19-62706E023703}">
                      <ahyp:hlinkClr val="tx"/>
                    </a:ext>
                  </a:extLst>
                </a:hlinkClick>
              </a:rPr>
              <a:t>Tecnologia Assistiva</a:t>
            </a:r>
            <a:r>
              <a:rPr lang="pt-BR" sz="1350">
                <a:solidFill>
                  <a:srgbClr val="000000"/>
                </a:solidFill>
                <a:latin typeface="Arial"/>
                <a:ea typeface="Arial"/>
                <a:cs typeface="Arial"/>
                <a:sym typeface="Arial"/>
              </a:rPr>
              <a:t> interpretam o código HTML, seus elementos e semântica. Por isso, o primeiro passo para garantir acessibilidade ao conteúdo Web é utilizar código semanticamente correto, ou seja, cada elemento para o seu propósito, seguindo-se os Padrões Web do W3C - World Wide Web.</a:t>
            </a:r>
            <a:endParaRPr/>
          </a:p>
          <a:p>
            <a:pPr indent="0" lvl="0" marL="0" rtl="0" algn="just">
              <a:lnSpc>
                <a:spcPct val="100000"/>
              </a:lnSpc>
              <a:spcBef>
                <a:spcPts val="1600"/>
              </a:spcBef>
              <a:spcAft>
                <a:spcPts val="0"/>
              </a:spcAft>
              <a:buSzPts val="1350"/>
              <a:buNone/>
            </a:pPr>
            <a:r>
              <a:rPr lang="pt-BR" sz="1350">
                <a:solidFill>
                  <a:srgbClr val="000000"/>
                </a:solidFill>
                <a:latin typeface="Arial"/>
                <a:ea typeface="Arial"/>
                <a:cs typeface="Arial"/>
                <a:sym typeface="Arial"/>
              </a:rPr>
              <a:t>Seu código deve ser acessível ao maior número de usuários possível, incluindo:</a:t>
            </a:r>
            <a:endParaRPr/>
          </a:p>
          <a:p>
            <a:pPr indent="-304800" lvl="0" marL="1320800" marR="215900" rtl="0" algn="just">
              <a:lnSpc>
                <a:spcPct val="100000"/>
              </a:lnSpc>
              <a:spcBef>
                <a:spcPts val="3900"/>
              </a:spcBef>
              <a:spcAft>
                <a:spcPts val="0"/>
              </a:spcAft>
              <a:buClr>
                <a:srgbClr val="000000"/>
              </a:buClr>
              <a:buSzPts val="1200"/>
              <a:buFont typeface="Arial"/>
              <a:buChar char="●"/>
            </a:pPr>
            <a:r>
              <a:rPr lang="pt-BR" sz="1200">
                <a:solidFill>
                  <a:srgbClr val="000000"/>
                </a:solidFill>
                <a:latin typeface="Arial"/>
                <a:ea typeface="Arial"/>
                <a:cs typeface="Arial"/>
                <a:sym typeface="Arial"/>
              </a:rPr>
              <a:t>Usuários de leitor de tela</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Quem navega somente pelo teclado</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Quem utiliza </a:t>
            </a:r>
            <a:r>
              <a:rPr lang="pt-BR" sz="1200" u="sng">
                <a:solidFill>
                  <a:srgbClr val="0000FF"/>
                </a:solidFill>
                <a:latin typeface="Arial"/>
                <a:ea typeface="Arial"/>
                <a:cs typeface="Arial"/>
                <a:sym typeface="Arial"/>
                <a:hlinkClick r:id="rId6">
                  <a:extLst>
                    <a:ext uri="{A12FA001-AC4F-418D-AE19-62706E023703}">
                      <ahyp:hlinkClr val="tx"/>
                    </a:ext>
                  </a:extLst>
                </a:hlinkClick>
              </a:rPr>
              <a:t>navegador</a:t>
            </a:r>
            <a:r>
              <a:rPr lang="pt-BR" sz="1200">
                <a:solidFill>
                  <a:srgbClr val="000000"/>
                </a:solidFill>
                <a:latin typeface="Arial"/>
                <a:ea typeface="Arial"/>
                <a:cs typeface="Arial"/>
                <a:sym typeface="Arial"/>
              </a:rPr>
              <a:t> com JavaScript desabilitado</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Usuários de dispositivos móveis</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Quem utiliza outros recursos de Tecnologia Assistiva</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Usuários inexperientes</a:t>
            </a:r>
            <a:endParaRPr/>
          </a:p>
          <a:p>
            <a:pPr indent="-304800" lvl="0" marL="1320800" marR="215900" rtl="0" algn="just">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Entre outros...</a:t>
            </a:r>
            <a:endParaRPr/>
          </a:p>
          <a:p>
            <a:pPr indent="0" lvl="0" marL="0" rtl="0" algn="l">
              <a:lnSpc>
                <a:spcPct val="115000"/>
              </a:lnSpc>
              <a:spcBef>
                <a:spcPts val="3600"/>
              </a:spcBef>
              <a:spcAft>
                <a:spcPts val="0"/>
              </a:spcAft>
              <a:buSzPts val="1350"/>
              <a:buNone/>
            </a:pPr>
            <a:r>
              <a:t/>
            </a:r>
            <a:endParaRPr sz="1350">
              <a:solidFill>
                <a:srgbClr val="69686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392500" y="211625"/>
            <a:ext cx="8520600" cy="42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b="1" lang="pt-BR" sz="2000">
                <a:solidFill>
                  <a:srgbClr val="000000"/>
                </a:solidFill>
              </a:rPr>
              <a:t>Práticas Web Acessíveis</a:t>
            </a:r>
            <a:endParaRPr/>
          </a:p>
        </p:txBody>
      </p:sp>
      <p:sp>
        <p:nvSpPr>
          <p:cNvPr id="253" name="Google Shape;253;p31"/>
          <p:cNvSpPr txBox="1"/>
          <p:nvPr>
            <p:ph idx="4294967295" type="body"/>
          </p:nvPr>
        </p:nvSpPr>
        <p:spPr>
          <a:xfrm>
            <a:off x="311700" y="1152475"/>
            <a:ext cx="8520600" cy="3721800"/>
          </a:xfrm>
          <a:prstGeom prst="rect">
            <a:avLst/>
          </a:prstGeom>
          <a:noFill/>
          <a:ln>
            <a:noFill/>
          </a:ln>
        </p:spPr>
        <p:txBody>
          <a:bodyPr anchorCtr="0" anchor="t" bIns="91425" lIns="91425" spcFirstLastPara="1" rIns="91425" wrap="square" tIns="91425">
            <a:noAutofit/>
          </a:bodyPr>
          <a:lstStyle/>
          <a:p>
            <a:pPr indent="0" lvl="0" marL="0" marR="215900" rtl="0" algn="l">
              <a:lnSpc>
                <a:spcPct val="115000"/>
              </a:lnSpc>
              <a:spcBef>
                <a:spcPts val="0"/>
              </a:spcBef>
              <a:spcAft>
                <a:spcPts val="0"/>
              </a:spcAft>
              <a:buSzPts val="1200"/>
              <a:buNone/>
            </a:pPr>
            <a:r>
              <a:t/>
            </a:r>
            <a:endParaRPr sz="1200">
              <a:solidFill>
                <a:srgbClr val="000000"/>
              </a:solidFill>
            </a:endParaRPr>
          </a:p>
          <a:p>
            <a:pPr indent="0" lvl="0" marL="0" rtl="0" algn="l">
              <a:lnSpc>
                <a:spcPct val="115000"/>
              </a:lnSpc>
              <a:spcBef>
                <a:spcPts val="3600"/>
              </a:spcBef>
              <a:spcAft>
                <a:spcPts val="0"/>
              </a:spcAft>
              <a:buSzPts val="1350"/>
              <a:buNone/>
            </a:pPr>
            <a:r>
              <a:t/>
            </a:r>
            <a:endParaRPr sz="1350">
              <a:solidFill>
                <a:srgbClr val="696868"/>
              </a:solidFill>
            </a:endParaRPr>
          </a:p>
        </p:txBody>
      </p:sp>
      <p:pic>
        <p:nvPicPr>
          <p:cNvPr descr="praticasweb.png" id="254" name="Google Shape;254;p31"/>
          <p:cNvPicPr preferRelativeResize="0"/>
          <p:nvPr/>
        </p:nvPicPr>
        <p:blipFill rotWithShape="1">
          <a:blip r:embed="rId3">
            <a:alphaModFix/>
          </a:blip>
          <a:srcRect b="0" l="0" r="0" t="0"/>
          <a:stretch/>
        </p:blipFill>
        <p:spPr>
          <a:xfrm>
            <a:off x="935250" y="745050"/>
            <a:ext cx="7273501" cy="4129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4001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Títulos</a:t>
            </a:r>
            <a:endParaRPr/>
          </a:p>
        </p:txBody>
      </p:sp>
      <p:sp>
        <p:nvSpPr>
          <p:cNvPr id="260" name="Google Shape;260;p32"/>
          <p:cNvSpPr txBox="1"/>
          <p:nvPr>
            <p:ph idx="1" type="body"/>
          </p:nvPr>
        </p:nvSpPr>
        <p:spPr>
          <a:xfrm>
            <a:off x="311700" y="1152475"/>
            <a:ext cx="8520600" cy="366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Os cabeçalhos (títulos) em HTML são representados pelas tags&lt;h1&gt; até &lt;h6&gt;. Assim, as tags &lt;h1&gt;, &lt;h2&gt;, &lt;h3&gt;, &lt;h4&gt;, &lt;h5&gt; e &lt;h6&gt; informam ao navegador que aquele elemento trata-se de um cabeçalho (h vem do inglês "heading", que significa cabeçalho). O h1 deve ser o título principal da página, ou seja, deverá existir apenas um elemento h1 em cada página, a seguir, devem ser utilizados os níveis subsequentes de título, de maneira hierárquica, sem pular um ou mais níveis. A apresentação visual dos títulos poderá ser modificada através das </a:t>
            </a:r>
            <a:r>
              <a:rPr lang="pt-BR" sz="1350" u="sng">
                <a:solidFill>
                  <a:srgbClr val="0000FF"/>
                </a:solidFill>
                <a:latin typeface="Arial"/>
                <a:ea typeface="Arial"/>
                <a:cs typeface="Arial"/>
                <a:sym typeface="Arial"/>
                <a:hlinkClick r:id="rId3">
                  <a:extLst>
                    <a:ext uri="{A12FA001-AC4F-418D-AE19-62706E023703}">
                      <ahyp:hlinkClr val="tx"/>
                    </a:ext>
                  </a:extLst>
                </a:hlinkClick>
              </a:rPr>
              <a:t>folhas de estilo</a:t>
            </a:r>
            <a:r>
              <a:rPr lang="pt-BR" sz="1350">
                <a:solidFill>
                  <a:srgbClr val="0000FF"/>
                </a:solidFill>
                <a:latin typeface="Arial"/>
                <a:ea typeface="Arial"/>
                <a:cs typeface="Arial"/>
                <a:sym typeface="Arial"/>
              </a:rPr>
              <a:t>.</a:t>
            </a:r>
            <a:endParaRPr/>
          </a:p>
          <a:p>
            <a:pPr indent="0" lvl="0" marL="0" rtl="0" algn="just">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Imagine o seu conteúdo como sendo um livro. O título do livro seria o h1, os capítulos seriam elementos h2, os subcapítulos são representados por elementos h3 e assim por diante. Dessa forma, o título principal de um site seria o h1, o que nos leva a ter apenas um h1 em cada página. O título do conteúdo principal passa a ser o h2, as seções internas do conteúdo seriam o h3 e assim por diante.</a:t>
            </a:r>
            <a:endParaRPr/>
          </a:p>
          <a:p>
            <a:pPr indent="0" lvl="0" marL="0" rtl="0" algn="just">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Por que é tão importante utilizar corretamente os títulos em um site?</a:t>
            </a:r>
            <a:endParaRPr/>
          </a:p>
          <a:p>
            <a:pPr indent="0" lvl="0" marL="0" rtl="0" algn="l">
              <a:lnSpc>
                <a:spcPct val="115000"/>
              </a:lnSpc>
              <a:spcBef>
                <a:spcPts val="25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Títulos</a:t>
            </a:r>
            <a:endParaRPr/>
          </a:p>
        </p:txBody>
      </p:sp>
      <p:sp>
        <p:nvSpPr>
          <p:cNvPr id="266" name="Google Shape;266;p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Para quem enxerga, basta diferenciar os títulos visualmente, pelo tamanho, tipo ou cor da fonte. No entanto, para quem não pode ver, essa diferenciação visual perde seu propósito. Pessoas que navegam pelos sites utilizando um leitor de tela são informadas por esse software sobre o tipo de elemento pelo qual estão passando. Por exemplo, quando o usuário passar por um título dentro do conteúdo que foi inserido como um h2, o leitor de tela irá ler algo do tipo “cabeçalho de nível 2, texto do cabeçalho”. Assim, o usuário, mesmo sem enxergar, saberá que se trata de um título e conhecerá a hierarquia do conteúdo da página. Além disso, os leitores de tela permitem que os usuários naveguem rapidamente através dos títulos, pressionando a tecla “h”. Assim, poderão pular de título em título, compreendendo a hierarquia da página e chegando rapidamente ao conteúdo desejado.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74550" y="2214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Títulos</a:t>
            </a:r>
            <a:endParaRPr/>
          </a:p>
        </p:txBody>
      </p:sp>
      <p:sp>
        <p:nvSpPr>
          <p:cNvPr id="272" name="Google Shape;272;p34"/>
          <p:cNvSpPr txBox="1"/>
          <p:nvPr>
            <p:ph idx="1" type="body"/>
          </p:nvPr>
        </p:nvSpPr>
        <p:spPr>
          <a:xfrm>
            <a:off x="311700" y="794150"/>
            <a:ext cx="8520600" cy="4124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230769"/>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Código exemplo: </a:t>
            </a:r>
            <a:endParaRPr/>
          </a:p>
          <a:p>
            <a:pPr indent="-69850" lvl="0" marL="342900" marR="342900" rtl="0" algn="l">
              <a:lnSpc>
                <a:spcPct val="150000"/>
              </a:lnSpc>
              <a:spcBef>
                <a:spcPts val="8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&lt;h1&gt; </a:t>
            </a:r>
            <a:r>
              <a:rPr lang="pt-BR" sz="1350">
                <a:solidFill>
                  <a:srgbClr val="000000"/>
                </a:solidFill>
                <a:highlight>
                  <a:srgbClr val="E5E5E5"/>
                </a:highlight>
                <a:latin typeface="Arial"/>
                <a:ea typeface="Arial"/>
                <a:cs typeface="Arial"/>
                <a:sym typeface="Arial"/>
              </a:rPr>
              <a:t>Acessibilidade na Web </a:t>
            </a:r>
            <a:r>
              <a:rPr lang="pt-BR" sz="1350">
                <a:solidFill>
                  <a:srgbClr val="0000FF"/>
                </a:solidFill>
                <a:highlight>
                  <a:srgbClr val="E5E5E5"/>
                </a:highlight>
                <a:latin typeface="Arial"/>
                <a:ea typeface="Arial"/>
                <a:cs typeface="Arial"/>
                <a:sym typeface="Arial"/>
              </a:rPr>
              <a:t>&lt;/h1&gt;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&lt;h2&gt;</a:t>
            </a:r>
            <a:r>
              <a:rPr lang="pt-BR" sz="1350">
                <a:solidFill>
                  <a:srgbClr val="000000"/>
                </a:solidFill>
                <a:highlight>
                  <a:srgbClr val="E5E5E5"/>
                </a:highlight>
                <a:latin typeface="Arial"/>
                <a:ea typeface="Arial"/>
                <a:cs typeface="Arial"/>
                <a:sym typeface="Arial"/>
              </a:rPr>
              <a:t>Introdução à Acessibilidade na Web</a:t>
            </a:r>
            <a:r>
              <a:rPr lang="pt-BR" sz="1350">
                <a:solidFill>
                  <a:srgbClr val="0039AC"/>
                </a:solidFill>
                <a:highlight>
                  <a:srgbClr val="E5E5E5"/>
                </a:highlight>
                <a:latin typeface="Arial"/>
                <a:ea typeface="Arial"/>
                <a:cs typeface="Arial"/>
                <a:sym typeface="Arial"/>
              </a:rPr>
              <a:t>&lt;/h2&gt;</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00"/>
                </a:solidFill>
                <a:highlight>
                  <a:srgbClr val="E5E5E5"/>
                </a:highlight>
                <a:latin typeface="Arial"/>
                <a:ea typeface="Arial"/>
                <a:cs typeface="Arial"/>
                <a:sym typeface="Arial"/>
              </a:rPr>
              <a:t> </a:t>
            </a:r>
            <a:r>
              <a:rPr lang="pt-BR" sz="1350">
                <a:solidFill>
                  <a:srgbClr val="0000FF"/>
                </a:solidFill>
                <a:highlight>
                  <a:srgbClr val="E5E5E5"/>
                </a:highlight>
                <a:latin typeface="Arial"/>
                <a:ea typeface="Arial"/>
                <a:cs typeface="Arial"/>
                <a:sym typeface="Arial"/>
              </a:rPr>
              <a:t>&lt;p&gt; </a:t>
            </a:r>
            <a:r>
              <a:rPr lang="pt-BR" sz="1350">
                <a:solidFill>
                  <a:srgbClr val="000000"/>
                </a:solidFill>
                <a:highlight>
                  <a:srgbClr val="E5E5E5"/>
                </a:highlight>
                <a:latin typeface="Arial"/>
                <a:ea typeface="Arial"/>
                <a:cs typeface="Arial"/>
                <a:sym typeface="Arial"/>
              </a:rPr>
              <a:t>...texto...</a:t>
            </a: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&lt;h3&gt;</a:t>
            </a:r>
            <a:r>
              <a:rPr lang="pt-BR" sz="1350">
                <a:solidFill>
                  <a:srgbClr val="000000"/>
                </a:solidFill>
                <a:highlight>
                  <a:srgbClr val="E5E5E5"/>
                </a:highlight>
                <a:latin typeface="Arial"/>
                <a:ea typeface="Arial"/>
                <a:cs typeface="Arial"/>
                <a:sym typeface="Arial"/>
              </a:rPr>
              <a:t>Barreiras enfrentadas por pessoas com deficiência</a:t>
            </a:r>
            <a:r>
              <a:rPr lang="pt-BR" sz="1350">
                <a:solidFill>
                  <a:srgbClr val="0000FF"/>
                </a:solidFill>
                <a:highlight>
                  <a:srgbClr val="E5E5E5"/>
                </a:highlight>
                <a:latin typeface="Arial"/>
                <a:ea typeface="Arial"/>
                <a:cs typeface="Arial"/>
                <a:sym typeface="Arial"/>
              </a:rPr>
              <a:t>&lt;/h3&gt;</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00"/>
                </a:solidFill>
                <a:highlight>
                  <a:srgbClr val="E5E5E5"/>
                </a:highlight>
                <a:latin typeface="Arial"/>
                <a:ea typeface="Arial"/>
                <a:cs typeface="Arial"/>
                <a:sym typeface="Arial"/>
              </a:rPr>
              <a:t> </a:t>
            </a: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...texto...</a:t>
            </a: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&lt;h3&gt;</a:t>
            </a:r>
            <a:r>
              <a:rPr lang="pt-BR" sz="1350">
                <a:solidFill>
                  <a:srgbClr val="000000"/>
                </a:solidFill>
                <a:highlight>
                  <a:srgbClr val="E5E5E5"/>
                </a:highlight>
                <a:latin typeface="Arial"/>
                <a:ea typeface="Arial"/>
                <a:cs typeface="Arial"/>
                <a:sym typeface="Arial"/>
              </a:rPr>
              <a:t>Recursos de Tecnologia Assistiva</a:t>
            </a:r>
            <a:r>
              <a:rPr lang="pt-BR" sz="1350">
                <a:solidFill>
                  <a:srgbClr val="0000FF"/>
                </a:solidFill>
                <a:highlight>
                  <a:srgbClr val="E5E5E5"/>
                </a:highlight>
                <a:latin typeface="Arial"/>
                <a:ea typeface="Arial"/>
                <a:cs typeface="Arial"/>
                <a:sym typeface="Arial"/>
              </a:rPr>
              <a:t>&lt;/h3&gt;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...texto...</a:t>
            </a: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&lt;h2&gt;</a:t>
            </a:r>
            <a:r>
              <a:rPr lang="pt-BR" sz="1350">
                <a:solidFill>
                  <a:srgbClr val="000000"/>
                </a:solidFill>
                <a:highlight>
                  <a:srgbClr val="E5E5E5"/>
                </a:highlight>
                <a:latin typeface="Arial"/>
                <a:ea typeface="Arial"/>
                <a:cs typeface="Arial"/>
                <a:sym typeface="Arial"/>
              </a:rPr>
              <a:t>Garantindo a Acessibilidade na Web</a:t>
            </a:r>
            <a:r>
              <a:rPr lang="pt-BR" sz="1350">
                <a:solidFill>
                  <a:srgbClr val="0000FF"/>
                </a:solidFill>
                <a:highlight>
                  <a:srgbClr val="E5E5E5"/>
                </a:highlight>
                <a:latin typeface="Arial"/>
                <a:ea typeface="Arial"/>
                <a:cs typeface="Arial"/>
                <a:sym typeface="Arial"/>
              </a:rPr>
              <a:t>&lt;/h2&gt;</a:t>
            </a:r>
            <a:r>
              <a:rPr lang="pt-BR" sz="1350">
                <a:solidFill>
                  <a:srgbClr val="000000"/>
                </a:solidFill>
                <a:highlight>
                  <a:srgbClr val="E5E5E5"/>
                </a:highlight>
                <a:latin typeface="Arial"/>
                <a:ea typeface="Arial"/>
                <a:cs typeface="Arial"/>
                <a:sym typeface="Arial"/>
              </a:rPr>
              <a: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...texto...</a:t>
            </a: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a:t>
            </a:r>
            <a:endParaRPr/>
          </a:p>
          <a:p>
            <a:pPr indent="-69850" lvl="0" marL="342900" marR="342900" rtl="0" algn="l">
              <a:lnSpc>
                <a:spcPct val="150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&lt;h3&gt;</a:t>
            </a:r>
            <a:r>
              <a:rPr lang="pt-BR" sz="1350">
                <a:solidFill>
                  <a:srgbClr val="000000"/>
                </a:solidFill>
                <a:highlight>
                  <a:srgbClr val="E5E5E5"/>
                </a:highlight>
                <a:latin typeface="Arial"/>
                <a:ea typeface="Arial"/>
                <a:cs typeface="Arial"/>
                <a:sym typeface="Arial"/>
              </a:rPr>
              <a:t>Recomendações de acessibilidade</a:t>
            </a:r>
            <a:r>
              <a:rPr lang="pt-BR" sz="1350">
                <a:solidFill>
                  <a:srgbClr val="0000FF"/>
                </a:solidFill>
                <a:highlight>
                  <a:srgbClr val="E5E5E5"/>
                </a:highlight>
                <a:latin typeface="Arial"/>
                <a:ea typeface="Arial"/>
                <a:cs typeface="Arial"/>
                <a:sym typeface="Arial"/>
              </a:rPr>
              <a:t>&lt;/h3&gt;</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1700" y="212651"/>
            <a:ext cx="8520600" cy="75573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Títulos</a:t>
            </a:r>
            <a:endParaRPr/>
          </a:p>
        </p:txBody>
      </p:sp>
      <p:pic>
        <p:nvPicPr>
          <p:cNvPr descr="titulo.jpg" id="278" name="Google Shape;278;p35"/>
          <p:cNvPicPr preferRelativeResize="0"/>
          <p:nvPr/>
        </p:nvPicPr>
        <p:blipFill rotWithShape="1">
          <a:blip r:embed="rId3">
            <a:alphaModFix/>
          </a:blip>
          <a:srcRect b="0" l="0" r="0" t="0"/>
          <a:stretch/>
        </p:blipFill>
        <p:spPr>
          <a:xfrm>
            <a:off x="1705550" y="968388"/>
            <a:ext cx="5314050" cy="3784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Links</a:t>
            </a:r>
            <a:endParaRPr/>
          </a:p>
        </p:txBody>
      </p:sp>
      <p:sp>
        <p:nvSpPr>
          <p:cNvPr id="284" name="Google Shape;284;p36"/>
          <p:cNvSpPr txBox="1"/>
          <p:nvPr>
            <p:ph idx="1" type="body"/>
          </p:nvPr>
        </p:nvSpPr>
        <p:spPr>
          <a:xfrm>
            <a:off x="311700" y="1152475"/>
            <a:ext cx="8520600" cy="3721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Muitas pessoas utilizam apenas o mouse para navegar e nem imaginam que é possível navegar através da tecla TAB do teclado pelos elementos ativos de uma página. Isso inclui a navegação de link em link. Quando o usuário chega ao link desejado, basta ativá-lo através da tecla ENTER. Esse tipo de navegação é especialmente importante para pessoas que não conseguem utilizar o mouse, como é o caso de pessoas com problemas motores e de usuários com deficiência visual, que navegam utilizando um </a:t>
            </a:r>
            <a:r>
              <a:rPr lang="pt-BR" sz="1350" u="sng">
                <a:solidFill>
                  <a:srgbClr val="000000"/>
                </a:solidFill>
                <a:latin typeface="Arial"/>
                <a:ea typeface="Arial"/>
                <a:cs typeface="Arial"/>
                <a:sym typeface="Arial"/>
                <a:hlinkClick r:id="rId3">
                  <a:extLst>
                    <a:ext uri="{A12FA001-AC4F-418D-AE19-62706E023703}">
                      <ahyp:hlinkClr val="tx"/>
                    </a:ext>
                  </a:extLst>
                </a:hlinkClick>
              </a:rPr>
              <a:t>leitor de tela</a:t>
            </a:r>
            <a:r>
              <a:rPr lang="pt-BR" sz="1350">
                <a:solidFill>
                  <a:srgbClr val="000000"/>
                </a:solidFill>
                <a:latin typeface="Arial"/>
                <a:ea typeface="Arial"/>
                <a:cs typeface="Arial"/>
                <a:sym typeface="Arial"/>
              </a:rPr>
              <a:t>. É preciso considerar que, quando um usuário de leitor de tela navega pelos links de uma página, recebe apenas a informação do texto do link e não de todo o seu contexto.</a:t>
            </a:r>
            <a:endParaRPr/>
          </a:p>
          <a:p>
            <a:pPr indent="0" lvl="0" marL="0" rtl="0" algn="just">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Agora, imagine uma página contendo notícias como as da imagem abaixo:</a:t>
            </a:r>
            <a:endParaRPr/>
          </a:p>
          <a:p>
            <a:pPr indent="0" lvl="0" marL="0" rtl="0" algn="l">
              <a:lnSpc>
                <a:spcPct val="115000"/>
              </a:lnSpc>
              <a:spcBef>
                <a:spcPts val="8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0"/>
              </a:spcBef>
              <a:spcAft>
                <a:spcPts val="0"/>
              </a:spcAft>
              <a:buSzPts val="1800"/>
              <a:buNone/>
            </a:pPr>
            <a:r>
              <a:t/>
            </a:r>
            <a:endParaRPr/>
          </a:p>
        </p:txBody>
      </p:sp>
      <p:pic>
        <p:nvPicPr>
          <p:cNvPr id="285" name="Google Shape;285;p36"/>
          <p:cNvPicPr preferRelativeResize="0"/>
          <p:nvPr/>
        </p:nvPicPr>
        <p:blipFill rotWithShape="1">
          <a:blip r:embed="rId4">
            <a:alphaModFix/>
          </a:blip>
          <a:srcRect b="0" l="0" r="0" t="0"/>
          <a:stretch/>
        </p:blipFill>
        <p:spPr>
          <a:xfrm>
            <a:off x="1580100" y="3682300"/>
            <a:ext cx="5526326" cy="1011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Links</a:t>
            </a:r>
            <a:endParaRPr/>
          </a:p>
        </p:txBody>
      </p:sp>
      <p:sp>
        <p:nvSpPr>
          <p:cNvPr id="291" name="Google Shape;291;p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latin typeface="Arial"/>
                <a:ea typeface="Arial"/>
                <a:cs typeface="Arial"/>
                <a:sym typeface="Arial"/>
              </a:rPr>
              <a:t>Os links do tipo </a:t>
            </a:r>
            <a:r>
              <a:rPr lang="pt-BR" sz="1350">
                <a:solidFill>
                  <a:srgbClr val="0000FF"/>
                </a:solidFill>
                <a:latin typeface="Arial"/>
                <a:ea typeface="Arial"/>
                <a:cs typeface="Arial"/>
                <a:sym typeface="Arial"/>
              </a:rPr>
              <a:t>LEIA MAIS</a:t>
            </a:r>
            <a:r>
              <a:rPr lang="pt-BR" sz="1350">
                <a:solidFill>
                  <a:srgbClr val="000000"/>
                </a:solidFill>
                <a:latin typeface="Arial"/>
                <a:ea typeface="Arial"/>
                <a:cs typeface="Arial"/>
                <a:sym typeface="Arial"/>
              </a:rPr>
              <a:t> não são suficientemente descritivos fora do contexto. No exemplo acima, o usuário navegando com leitor de tela pela tecla TAB receberia a informação "Leia Mais Link", "Leia Mais Link", mas não saberia que assunto está sendo abordado e poderia se perguntar “Leia mais sobre o quê?”. </a:t>
            </a:r>
            <a:r>
              <a:rPr b="1" lang="pt-BR" sz="1350">
                <a:solidFill>
                  <a:srgbClr val="000000"/>
                </a:solidFill>
                <a:latin typeface="Arial"/>
                <a:ea typeface="Arial"/>
                <a:cs typeface="Arial"/>
                <a:sym typeface="Arial"/>
              </a:rPr>
              <a:t>O ideal é que o próprio título da notícia seja o link, de modo que o usuário não precise navegar por todo o entorno para saber qual a finalidade do link.</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Da mesma forma que o "Leia mais" é problemático para navegação com leitor de tela, links do tipo "Clique aqui" e "Saiba mais" também o são, pois não descrevem o destino do link. Assim, este tipo de link deve ser evitado.</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800"/>
              </a:spcBef>
              <a:spcAft>
                <a:spcPts val="0"/>
              </a:spcAft>
              <a:buSzPts val="1350"/>
              <a:buNone/>
            </a:pPr>
            <a:r>
              <a:t/>
            </a:r>
            <a:endParaRPr sz="1350">
              <a:solidFill>
                <a:srgbClr val="696868"/>
              </a:solidFill>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Links</a:t>
            </a:r>
            <a:endParaRPr/>
          </a:p>
        </p:txBody>
      </p:sp>
      <p:sp>
        <p:nvSpPr>
          <p:cNvPr id="297" name="Google Shape;297;p3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800"/>
              </a:spcBef>
              <a:spcAft>
                <a:spcPts val="0"/>
              </a:spcAft>
              <a:buSzPts val="1350"/>
              <a:buNone/>
            </a:pPr>
            <a:r>
              <a:t/>
            </a:r>
            <a:endParaRPr sz="1350">
              <a:solidFill>
                <a:srgbClr val="696868"/>
              </a:solidFill>
            </a:endParaRPr>
          </a:p>
          <a:p>
            <a:pPr indent="0" lvl="0" marL="0" rtl="0" algn="l">
              <a:lnSpc>
                <a:spcPct val="115000"/>
              </a:lnSpc>
              <a:spcBef>
                <a:spcPts val="0"/>
              </a:spcBef>
              <a:spcAft>
                <a:spcPts val="0"/>
              </a:spcAft>
              <a:buSzPts val="1800"/>
              <a:buNone/>
            </a:pPr>
            <a:r>
              <a:t/>
            </a:r>
            <a:endParaRPr/>
          </a:p>
        </p:txBody>
      </p:sp>
      <p:pic>
        <p:nvPicPr>
          <p:cNvPr id="298" name="Google Shape;298;p38"/>
          <p:cNvPicPr preferRelativeResize="0"/>
          <p:nvPr/>
        </p:nvPicPr>
        <p:blipFill rotWithShape="1">
          <a:blip r:embed="rId3">
            <a:alphaModFix/>
          </a:blip>
          <a:srcRect b="0" l="0" r="0" t="0"/>
          <a:stretch/>
        </p:blipFill>
        <p:spPr>
          <a:xfrm>
            <a:off x="1000825" y="1334950"/>
            <a:ext cx="6252150"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410425" y="202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Links</a:t>
            </a:r>
            <a:endParaRPr/>
          </a:p>
        </p:txBody>
      </p:sp>
      <p:sp>
        <p:nvSpPr>
          <p:cNvPr id="304" name="Google Shape;304;p39"/>
          <p:cNvSpPr txBox="1"/>
          <p:nvPr>
            <p:ph idx="1" type="body"/>
          </p:nvPr>
        </p:nvSpPr>
        <p:spPr>
          <a:xfrm>
            <a:off x="311700" y="834800"/>
            <a:ext cx="8520600" cy="416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latin typeface="Arial"/>
                <a:ea typeface="Arial"/>
                <a:cs typeface="Arial"/>
                <a:sym typeface="Arial"/>
              </a:rPr>
              <a:t>Os leitores de tela possuem uma tecla de atalho que permite ao usuário acessar a lista de todos os links da página. É uma maneira fácil e rápida de ter acesso aos links. No entanto, se o texto dos links não for suficientemente descritivo, essa funcionalidade terá pouco valor. </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Exemplo de link suficientemente descritivo: </a:t>
            </a:r>
            <a:r>
              <a:rPr lang="pt-BR" sz="1350" u="sng">
                <a:solidFill>
                  <a:srgbClr val="0000FF"/>
                </a:solidFill>
                <a:latin typeface="Arial"/>
                <a:ea typeface="Arial"/>
                <a:cs typeface="Arial"/>
                <a:sym typeface="Arial"/>
                <a:hlinkClick r:id="rId3">
                  <a:extLst>
                    <a:ext uri="{A12FA001-AC4F-418D-AE19-62706E023703}">
                      <ahyp:hlinkClr val="tx"/>
                    </a:ext>
                  </a:extLst>
                </a:hlinkClick>
              </a:rPr>
              <a:t>Organograma da empresa</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Exemplo de link com informações desnecessárias: </a:t>
            </a:r>
            <a:r>
              <a:rPr lang="pt-BR" sz="1350" u="sng">
                <a:solidFill>
                  <a:srgbClr val="0000FF"/>
                </a:solidFill>
                <a:latin typeface="Arial"/>
                <a:ea typeface="Arial"/>
                <a:cs typeface="Arial"/>
                <a:sym typeface="Arial"/>
                <a:hlinkClick r:id="rId4">
                  <a:extLst>
                    <a:ext uri="{A12FA001-AC4F-418D-AE19-62706E023703}">
                      <ahyp:hlinkClr val="tx"/>
                    </a:ext>
                  </a:extLst>
                </a:hlinkClick>
              </a:rPr>
              <a:t>Clique aqui para acessar o organograma da empresa</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Exemplo de link com texto pouco descritivo: </a:t>
            </a:r>
            <a:r>
              <a:rPr lang="pt-BR" sz="1350" u="sng">
                <a:solidFill>
                  <a:srgbClr val="0000FF"/>
                </a:solidFill>
                <a:latin typeface="Arial"/>
                <a:ea typeface="Arial"/>
                <a:cs typeface="Arial"/>
                <a:sym typeface="Arial"/>
                <a:hlinkClick r:id="rId5">
                  <a:extLst>
                    <a:ext uri="{A12FA001-AC4F-418D-AE19-62706E023703}">
                      <ahyp:hlinkClr val="tx"/>
                    </a:ext>
                  </a:extLst>
                </a:hlinkClick>
              </a:rPr>
              <a:t>Clique aqui</a:t>
            </a:r>
            <a:r>
              <a:rPr lang="pt-BR" sz="1350">
                <a:solidFill>
                  <a:srgbClr val="000000"/>
                </a:solidFill>
                <a:latin typeface="Arial"/>
                <a:ea typeface="Arial"/>
                <a:cs typeface="Arial"/>
                <a:sym typeface="Arial"/>
              </a:rPr>
              <a:t> para acessar o organograma da empresa</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Não há necessidade de colocar no texto do link frases como “clique aqui para...” , “link para...”, etc. Tanto visualmente quanto com o leitor de tela, já fica claro para o usuário que se trata de um link.</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800"/>
              </a:spcBef>
              <a:spcAft>
                <a:spcPts val="0"/>
              </a:spcAft>
              <a:buSzPts val="1350"/>
              <a:buNone/>
            </a:pPr>
            <a:r>
              <a:t/>
            </a:r>
            <a:endParaRPr sz="1350">
              <a:solidFill>
                <a:srgbClr val="696868"/>
              </a:solidFill>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Acessibilidade</a:t>
            </a:r>
            <a:endParaRPr/>
          </a:p>
        </p:txBody>
      </p:sp>
      <p:sp>
        <p:nvSpPr>
          <p:cNvPr id="85" name="Google Shape;85;p4"/>
          <p:cNvSpPr txBox="1"/>
          <p:nvPr>
            <p:ph idx="1" type="body"/>
          </p:nvPr>
        </p:nvSpPr>
        <p:spPr>
          <a:xfrm>
            <a:off x="311700" y="1152475"/>
            <a:ext cx="8520600" cy="382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283"/>
              <a:buFont typeface="Arial"/>
              <a:buNone/>
            </a:pPr>
            <a:r>
              <a:rPr b="1" lang="pt-BR" sz="1400">
                <a:solidFill>
                  <a:srgbClr val="000000"/>
                </a:solidFill>
                <a:latin typeface="Open Sans"/>
                <a:ea typeface="Open Sans"/>
                <a:cs typeface="Open Sans"/>
                <a:sym typeface="Open Sans"/>
              </a:rPr>
              <a:t>Está nos números!</a:t>
            </a:r>
            <a:r>
              <a:rPr lang="pt-BR" sz="1400">
                <a:solidFill>
                  <a:srgbClr val="000000"/>
                </a:solidFill>
                <a:latin typeface="Open Sans"/>
                <a:ea typeface="Open Sans"/>
                <a:cs typeface="Open Sans"/>
                <a:sym typeface="Open Sans"/>
              </a:rPr>
              <a:t> No Brasil, segundo o Censo Demográfico do IBGE de 2010, há aproximadamente 45 milhões de pessoas que apresentam pelo menos uma das deficiências investigadas. Esse número representa 23,9% da população.</a:t>
            </a:r>
            <a:endParaRPr/>
          </a:p>
          <a:p>
            <a:pPr indent="0" lvl="0" marL="0" marR="215900" rtl="0" algn="just">
              <a:lnSpc>
                <a:spcPct val="100000"/>
              </a:lnSpc>
              <a:spcBef>
                <a:spcPts val="800"/>
              </a:spcBef>
              <a:spcAft>
                <a:spcPts val="0"/>
              </a:spcAft>
              <a:buSzPts val="1400"/>
              <a:buNone/>
            </a:pPr>
            <a:r>
              <a:rPr b="1" lang="pt-BR" sz="1400">
                <a:solidFill>
                  <a:srgbClr val="000000"/>
                </a:solidFill>
                <a:latin typeface="Open Sans"/>
                <a:ea typeface="Open Sans"/>
                <a:cs typeface="Open Sans"/>
                <a:sym typeface="Open Sans"/>
              </a:rPr>
              <a:t>Está na legislação!</a:t>
            </a:r>
            <a:r>
              <a:rPr lang="pt-BR" sz="1400">
                <a:solidFill>
                  <a:srgbClr val="000000"/>
                </a:solidFill>
                <a:latin typeface="Open Sans"/>
                <a:ea typeface="Open Sans"/>
                <a:cs typeface="Open Sans"/>
                <a:sym typeface="Open Sans"/>
              </a:rPr>
              <a:t> A importância da aplicação de acessibilidade em um site também reflete no cumprimento legal do </a:t>
            </a:r>
            <a:r>
              <a:rPr lang="pt-BR" sz="1400" u="sng">
                <a:solidFill>
                  <a:srgbClr val="0000FF"/>
                </a:solidFill>
                <a:latin typeface="Open Sans"/>
                <a:ea typeface="Open Sans"/>
                <a:cs typeface="Open Sans"/>
                <a:sym typeface="Open Sans"/>
                <a:hlinkClick r:id="rId3">
                  <a:extLst>
                    <a:ext uri="{A12FA001-AC4F-418D-AE19-62706E023703}">
                      <ahyp:hlinkClr val="tx"/>
                    </a:ext>
                  </a:extLst>
                </a:hlinkClick>
              </a:rPr>
              <a:t>Decreto nº 5296, de 2 de dezembro de 2004 (link para novo site)</a:t>
            </a:r>
            <a:r>
              <a:rPr lang="pt-BR" sz="1400">
                <a:solidFill>
                  <a:srgbClr val="000000"/>
                </a:solidFill>
                <a:latin typeface="Open Sans"/>
                <a:ea typeface="Open Sans"/>
                <a:cs typeface="Open Sans"/>
                <a:sym typeface="Open Sans"/>
              </a:rPr>
              <a:t>, que, em seu artigo 47 trata da acessibilidade virtual</a:t>
            </a:r>
            <a:r>
              <a:rPr lang="pt-BR" sz="1400">
                <a:solidFill>
                  <a:schemeClr val="dk1"/>
                </a:solidFill>
                <a:latin typeface="Open Sans"/>
                <a:ea typeface="Open Sans"/>
                <a:cs typeface="Open Sans"/>
                <a:sym typeface="Open Sans"/>
              </a:rPr>
              <a:t>, </a:t>
            </a:r>
            <a:r>
              <a:rPr lang="pt-BR" sz="1400">
                <a:solidFill>
                  <a:srgbClr val="020202"/>
                </a:solidFill>
                <a:latin typeface="Open Sans"/>
                <a:ea typeface="Open Sans"/>
                <a:cs typeface="Open Sans"/>
                <a:sym typeface="Open Sans"/>
              </a:rPr>
              <a:t>que em seu Capítulo VI trata do acesso à informação e comunicação como também </a:t>
            </a:r>
            <a:r>
              <a:rPr lang="pt-BR" sz="1400" u="sng">
                <a:solidFill>
                  <a:srgbClr val="002060"/>
                </a:solidFill>
                <a:latin typeface="Open Sans"/>
                <a:ea typeface="Open Sans"/>
                <a:cs typeface="Open Sans"/>
                <a:sym typeface="Open Sans"/>
                <a:hlinkClick r:id="rId4">
                  <a:extLst>
                    <a:ext uri="{A12FA001-AC4F-418D-AE19-62706E023703}">
                      <ahyp:hlinkClr val="tx"/>
                    </a:ext>
                  </a:extLst>
                </a:hlinkClick>
              </a:rPr>
              <a:t>Decreto nº 6949, de 25 de agosto </a:t>
            </a:r>
            <a:r>
              <a:rPr lang="pt-BR" sz="1400" u="sng">
                <a:solidFill>
                  <a:srgbClr val="0070C0"/>
                </a:solidFill>
                <a:latin typeface="Open Sans"/>
                <a:ea typeface="Open Sans"/>
                <a:cs typeface="Open Sans"/>
                <a:sym typeface="Open Sans"/>
                <a:hlinkClick r:id="rId5">
                  <a:extLst>
                    <a:ext uri="{A12FA001-AC4F-418D-AE19-62706E023703}">
                      <ahyp:hlinkClr val="tx"/>
                    </a:ext>
                  </a:extLst>
                </a:hlinkClick>
              </a:rPr>
              <a:t>de 2009 (link para novo site)</a:t>
            </a:r>
            <a:r>
              <a:rPr lang="pt-BR" sz="1400">
                <a:solidFill>
                  <a:srgbClr val="0070C0"/>
                </a:solidFill>
                <a:latin typeface="Open Sans"/>
                <a:ea typeface="Open Sans"/>
                <a:cs typeface="Open Sans"/>
                <a:sym typeface="Open Sans"/>
              </a:rPr>
              <a:t>, </a:t>
            </a:r>
            <a:r>
              <a:rPr lang="pt-BR" sz="1400" u="sng">
                <a:solidFill>
                  <a:srgbClr val="002060"/>
                </a:solidFill>
                <a:latin typeface="Open Sans"/>
                <a:ea typeface="Open Sans"/>
                <a:cs typeface="Open Sans"/>
                <a:sym typeface="Open Sans"/>
                <a:hlinkClick r:id="rId6">
                  <a:extLst>
                    <a:ext uri="{A12FA001-AC4F-418D-AE19-62706E023703}">
                      <ahyp:hlinkClr val="tx"/>
                    </a:ext>
                  </a:extLst>
                </a:hlinkClick>
              </a:rPr>
              <a:t>Lei de Acesso à Informação de 18 de Novembro de 2011 (link para novo site).</a:t>
            </a:r>
            <a:r>
              <a:rPr lang="pt-BR" sz="1400">
                <a:solidFill>
                  <a:srgbClr val="002060"/>
                </a:solidFill>
                <a:latin typeface="Open Sans"/>
                <a:ea typeface="Open Sans"/>
                <a:cs typeface="Open Sans"/>
                <a:sym typeface="Open Sans"/>
              </a:rPr>
              <a:t> </a:t>
            </a:r>
            <a:endParaRPr/>
          </a:p>
          <a:p>
            <a:pPr indent="0" lvl="0" marL="0" marR="215900" rtl="0" algn="just">
              <a:lnSpc>
                <a:spcPct val="100000"/>
              </a:lnSpc>
              <a:spcBef>
                <a:spcPts val="2300"/>
              </a:spcBef>
              <a:spcAft>
                <a:spcPts val="0"/>
              </a:spcAft>
              <a:buSzPts val="1400"/>
              <a:buNone/>
            </a:pPr>
            <a:r>
              <a:rPr b="1" lang="pt-BR" sz="1400">
                <a:solidFill>
                  <a:srgbClr val="000000"/>
                </a:solidFill>
                <a:latin typeface="Open Sans"/>
                <a:ea typeface="Open Sans"/>
                <a:cs typeface="Open Sans"/>
                <a:sym typeface="Open Sans"/>
              </a:rPr>
              <a:t>É para todos!</a:t>
            </a:r>
            <a:r>
              <a:rPr lang="pt-BR" sz="1400">
                <a:solidFill>
                  <a:srgbClr val="000000"/>
                </a:solidFill>
                <a:latin typeface="Open Sans"/>
                <a:ea typeface="Open Sans"/>
                <a:cs typeface="Open Sans"/>
                <a:sym typeface="Open Sans"/>
              </a:rPr>
              <a:t> Páginas acessíveis podem ser utilizadas pelas mais recentes e diversas tecnologias, são mais facilmente indexadas por mecanismos de busca, são compatíveis com uma maior variedade de aplicativos, além de serem mais fáceis e rápidas para navegar, beneficiando, assim, a todas as pessoas, incluindo pessoas idosas, sem habilidade para usar a internet, que utilizam dispositivos móveis, etc.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Conteúdos Longos</a:t>
            </a:r>
            <a:endParaRPr/>
          </a:p>
        </p:txBody>
      </p:sp>
      <p:sp>
        <p:nvSpPr>
          <p:cNvPr id="310" name="Google Shape;310;p4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Para conteúdos muito extensos, o ideal é que seja fornecido um sumário com </a:t>
            </a:r>
            <a:r>
              <a:rPr b="1" lang="pt-BR" sz="1350">
                <a:solidFill>
                  <a:srgbClr val="000000"/>
                </a:solidFill>
                <a:latin typeface="Arial"/>
                <a:ea typeface="Arial"/>
                <a:cs typeface="Arial"/>
                <a:sym typeface="Arial"/>
              </a:rPr>
              <a:t>âncoras</a:t>
            </a:r>
            <a:r>
              <a:rPr lang="pt-BR" sz="1350">
                <a:solidFill>
                  <a:srgbClr val="000000"/>
                </a:solidFill>
                <a:latin typeface="Arial"/>
                <a:ea typeface="Arial"/>
                <a:cs typeface="Arial"/>
                <a:sym typeface="Arial"/>
              </a:rPr>
              <a:t> para as seções do conteúdo. Ao final de cada seção, é preciso haver um link que permita retornar ao sumário. Para quem utiliza o mouse para navegar, parece uma tarefa simples rolar a tela e chegar até o conteúdo desejado. No entanto, para quem utiliza o teclado ou outros dispositivos diferentes do mouse, navegar por conteúdos extensos acaba sendo uma tarefa lenta e difícil. Para essas pessoas e até mesmo para as que utilizam o mouse, as âncoras facilitam muito a navegação.</a:t>
            </a:r>
            <a:endParaRPr/>
          </a:p>
          <a:p>
            <a:pPr indent="0" lvl="0" marL="0" rtl="0" algn="l">
              <a:lnSpc>
                <a:spcPct val="115000"/>
              </a:lnSpc>
              <a:spcBef>
                <a:spcPts val="2500"/>
              </a:spcBef>
              <a:spcAft>
                <a:spcPts val="0"/>
              </a:spcAft>
              <a:buClr>
                <a:schemeClr val="dk1"/>
              </a:buClr>
              <a:buSzPts val="1061"/>
              <a:buFont typeface="Arial"/>
              <a:buNone/>
            </a:pPr>
            <a:r>
              <a:t/>
            </a:r>
            <a:endParaRPr sz="1350">
              <a:solidFill>
                <a:srgbClr val="000000"/>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356575" y="166750"/>
            <a:ext cx="8520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pt-BR">
                <a:solidFill>
                  <a:srgbClr val="000000"/>
                </a:solidFill>
              </a:rPr>
              <a:t>Práticas Web Acessíveis - Conteúdos Longos</a:t>
            </a:r>
            <a:endParaRPr/>
          </a:p>
        </p:txBody>
      </p:sp>
      <p:sp>
        <p:nvSpPr>
          <p:cNvPr id="316" name="Google Shape;316;p41"/>
          <p:cNvSpPr txBox="1"/>
          <p:nvPr>
            <p:ph idx="1" type="body"/>
          </p:nvPr>
        </p:nvSpPr>
        <p:spPr>
          <a:xfrm>
            <a:off x="311700" y="745050"/>
            <a:ext cx="8520600" cy="38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Exemplo de</a:t>
            </a:r>
            <a:r>
              <a:rPr lang="pt-BR" sz="1350">
                <a:solidFill>
                  <a:schemeClr val="dk1"/>
                </a:solidFill>
                <a:latin typeface="Arial"/>
                <a:ea typeface="Arial"/>
                <a:cs typeface="Arial"/>
                <a:sym typeface="Arial"/>
              </a:rPr>
              <a:t> </a:t>
            </a:r>
            <a:r>
              <a:rPr lang="pt-BR" sz="1350">
                <a:solidFill>
                  <a:srgbClr val="000000"/>
                </a:solidFill>
                <a:latin typeface="Arial"/>
                <a:ea typeface="Arial"/>
                <a:cs typeface="Arial"/>
                <a:sym typeface="Arial"/>
              </a:rPr>
              <a:t>sumário com links para as partes do conteúdo:</a:t>
            </a:r>
            <a:endParaRPr/>
          </a:p>
        </p:txBody>
      </p:sp>
      <p:pic>
        <p:nvPicPr>
          <p:cNvPr id="317" name="Google Shape;317;p41"/>
          <p:cNvPicPr preferRelativeResize="0"/>
          <p:nvPr/>
        </p:nvPicPr>
        <p:blipFill rotWithShape="1">
          <a:blip r:embed="rId3">
            <a:alphaModFix/>
          </a:blip>
          <a:srcRect b="0" l="0" r="0" t="0"/>
          <a:stretch/>
        </p:blipFill>
        <p:spPr>
          <a:xfrm>
            <a:off x="2118450" y="1526000"/>
            <a:ext cx="3814300" cy="314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Conteúdos Longos</a:t>
            </a:r>
            <a:endParaRPr/>
          </a:p>
        </p:txBody>
      </p:sp>
      <p:sp>
        <p:nvSpPr>
          <p:cNvPr id="323" name="Google Shape;323;p4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rPr lang="pt-BR" sz="1350">
                <a:solidFill>
                  <a:srgbClr val="000000"/>
                </a:solidFill>
                <a:latin typeface="Arial"/>
                <a:ea typeface="Arial"/>
                <a:cs typeface="Arial"/>
                <a:sym typeface="Arial"/>
              </a:rPr>
              <a:t>Ao clicarmos no link “Introdução”, o foco do teclado é remetido para o início desta seção. Repare no exemplo a seguir o link “Voltar ao sumário”, presente no final da seção.</a:t>
            </a:r>
            <a:endParaRPr/>
          </a:p>
          <a:p>
            <a:pPr indent="0" lvl="0" marL="0" rtl="0" algn="l">
              <a:lnSpc>
                <a:spcPct val="115000"/>
              </a:lnSpc>
              <a:spcBef>
                <a:spcPts val="1600"/>
              </a:spcBef>
              <a:spcAft>
                <a:spcPts val="0"/>
              </a:spcAft>
              <a:buSzPts val="1350"/>
              <a:buNone/>
            </a:pPr>
            <a:r>
              <a:t/>
            </a:r>
            <a:endParaRPr sz="1350">
              <a:solidFill>
                <a:srgbClr val="696868"/>
              </a:solidFill>
            </a:endParaRPr>
          </a:p>
        </p:txBody>
      </p:sp>
      <p:pic>
        <p:nvPicPr>
          <p:cNvPr id="324" name="Google Shape;324;p42"/>
          <p:cNvPicPr preferRelativeResize="0"/>
          <p:nvPr/>
        </p:nvPicPr>
        <p:blipFill rotWithShape="1">
          <a:blip r:embed="rId3">
            <a:alphaModFix/>
          </a:blip>
          <a:srcRect b="0" l="0" r="0" t="0"/>
          <a:stretch/>
        </p:blipFill>
        <p:spPr>
          <a:xfrm>
            <a:off x="1256700" y="1894025"/>
            <a:ext cx="5906499" cy="3096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311700" y="202019"/>
            <a:ext cx="8520600" cy="72301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t-BR" sz="3000">
                <a:solidFill>
                  <a:srgbClr val="000000"/>
                </a:solidFill>
              </a:rPr>
              <a:t>Práticas Web Acessíveis - Conteúdos Longos</a:t>
            </a:r>
            <a:endParaRPr/>
          </a:p>
        </p:txBody>
      </p:sp>
      <p:sp>
        <p:nvSpPr>
          <p:cNvPr id="330" name="Google Shape;330;p43"/>
          <p:cNvSpPr txBox="1"/>
          <p:nvPr>
            <p:ph idx="1" type="body"/>
          </p:nvPr>
        </p:nvSpPr>
        <p:spPr>
          <a:xfrm>
            <a:off x="311700" y="829340"/>
            <a:ext cx="8520600" cy="4225835"/>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pt-BR">
                <a:solidFill>
                  <a:srgbClr val="000000"/>
                </a:solidFill>
                <a:latin typeface="Arial"/>
                <a:ea typeface="Arial"/>
                <a:cs typeface="Arial"/>
                <a:sym typeface="Arial"/>
              </a:rPr>
              <a:t>Exemplo de âncora para a seção “Agradecimentos”</a:t>
            </a:r>
            <a:endParaRPr/>
          </a:p>
          <a:p>
            <a:pPr indent="0" lvl="0" marL="0" rtl="0" algn="just">
              <a:lnSpc>
                <a:spcPct val="115000"/>
              </a:lnSpc>
              <a:spcBef>
                <a:spcPts val="1600"/>
              </a:spcBef>
              <a:spcAft>
                <a:spcPts val="0"/>
              </a:spcAft>
              <a:buClr>
                <a:schemeClr val="dk1"/>
              </a:buClr>
              <a:buSzPts val="1061"/>
              <a:buFont typeface="Arial"/>
              <a:buNone/>
            </a:pPr>
            <a:r>
              <a:rPr lang="pt-BR" sz="1350">
                <a:solidFill>
                  <a:srgbClr val="000000"/>
                </a:solidFill>
                <a:latin typeface="Arial"/>
                <a:ea typeface="Arial"/>
                <a:cs typeface="Arial"/>
                <a:sym typeface="Arial"/>
              </a:rPr>
              <a:t>Repare que o destino da âncora é representado pelo sinal de # (cerquilha ou sustenido) seguido do id da seção de destino:</a:t>
            </a:r>
            <a:endParaRPr/>
          </a:p>
          <a:p>
            <a:pPr indent="-69850" lvl="0" marL="342900" marR="342900" rtl="0" algn="just">
              <a:lnSpc>
                <a:spcPct val="115000"/>
              </a:lnSpc>
              <a:spcBef>
                <a:spcPts val="8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&lt;li&gt;&lt;a</a:t>
            </a:r>
            <a:r>
              <a:rPr lang="pt-BR" sz="1350">
                <a:solidFill>
                  <a:srgbClr val="000000"/>
                </a:solidFill>
                <a:highlight>
                  <a:srgbClr val="E5E5E5"/>
                </a:highlight>
                <a:latin typeface="Arial"/>
                <a:ea typeface="Arial"/>
                <a:cs typeface="Arial"/>
                <a:sym typeface="Arial"/>
              </a:rPr>
              <a:t> href="#agradecimentos" title="#"&gt;Agradecimentos&lt;/a&gt;</a:t>
            </a:r>
            <a:r>
              <a:rPr lang="pt-BR" sz="1350">
                <a:solidFill>
                  <a:srgbClr val="0000FF"/>
                </a:solidFill>
                <a:highlight>
                  <a:srgbClr val="E5E5E5"/>
                </a:highlight>
                <a:latin typeface="Arial"/>
                <a:ea typeface="Arial"/>
                <a:cs typeface="Arial"/>
                <a:sym typeface="Arial"/>
              </a:rPr>
              <a:t>&lt;/li&gt; </a:t>
            </a:r>
            <a:endParaRPr/>
          </a:p>
          <a:p>
            <a:pPr indent="-69850" lvl="0" marL="342900" marR="342900" rtl="0" algn="just">
              <a:lnSpc>
                <a:spcPct val="115000"/>
              </a:lnSpc>
              <a:spcBef>
                <a:spcPts val="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&lt;h2</a:t>
            </a:r>
            <a:r>
              <a:rPr lang="pt-BR" sz="1350">
                <a:solidFill>
                  <a:srgbClr val="000000"/>
                </a:solidFill>
                <a:highlight>
                  <a:srgbClr val="E5E5E5"/>
                </a:highlight>
                <a:latin typeface="Arial"/>
                <a:ea typeface="Arial"/>
                <a:cs typeface="Arial"/>
                <a:sym typeface="Arial"/>
              </a:rPr>
              <a:t> id="agradecimentos"&gt;Agradecimentos</a:t>
            </a:r>
            <a:r>
              <a:rPr lang="pt-BR" sz="1350">
                <a:solidFill>
                  <a:srgbClr val="0000FF"/>
                </a:solidFill>
                <a:highlight>
                  <a:srgbClr val="E5E5E5"/>
                </a:highlight>
                <a:latin typeface="Arial"/>
                <a:ea typeface="Arial"/>
                <a:cs typeface="Arial"/>
                <a:sym typeface="Arial"/>
              </a:rPr>
              <a:t>&lt;/h2&gt;</a:t>
            </a:r>
            <a:endParaRPr/>
          </a:p>
          <a:p>
            <a:pPr indent="0" lvl="0" marL="0" rtl="0" algn="just">
              <a:lnSpc>
                <a:spcPct val="115000"/>
              </a:lnSpc>
              <a:spcBef>
                <a:spcPts val="0"/>
              </a:spcBef>
              <a:spcAft>
                <a:spcPts val="0"/>
              </a:spcAft>
              <a:buClr>
                <a:schemeClr val="dk1"/>
              </a:buClr>
              <a:buSzPts val="1061"/>
              <a:buFont typeface="Arial"/>
              <a:buNone/>
            </a:pPr>
            <a:r>
              <a:t/>
            </a:r>
            <a:endParaRPr sz="1350">
              <a:solidFill>
                <a:srgbClr val="000000"/>
              </a:solidFill>
              <a:highlight>
                <a:srgbClr val="E5E5E5"/>
              </a:highlight>
              <a:latin typeface="Arial"/>
              <a:ea typeface="Arial"/>
              <a:cs typeface="Arial"/>
              <a:sym typeface="Arial"/>
            </a:endParaRPr>
          </a:p>
          <a:p>
            <a:pPr indent="0" lvl="0" marL="0" rtl="0" algn="just">
              <a:lnSpc>
                <a:spcPct val="115000"/>
              </a:lnSpc>
              <a:spcBef>
                <a:spcPts val="800"/>
              </a:spcBef>
              <a:spcAft>
                <a:spcPts val="0"/>
              </a:spcAft>
              <a:buSzPts val="1800"/>
              <a:buNone/>
            </a:pPr>
            <a:r>
              <a:rPr b="1" lang="pt-BR">
                <a:solidFill>
                  <a:srgbClr val="000000"/>
                </a:solidFill>
                <a:latin typeface="Arial"/>
                <a:ea typeface="Arial"/>
                <a:cs typeface="Arial"/>
                <a:sym typeface="Arial"/>
              </a:rPr>
              <a:t>Exemplo de âncora para voltar ao sumário:</a:t>
            </a:r>
            <a:endParaRPr/>
          </a:p>
          <a:p>
            <a:pPr indent="0" lvl="0" marL="0" rtl="0" algn="just">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&lt;p</a:t>
            </a:r>
            <a:r>
              <a:rPr lang="pt-BR" sz="1350">
                <a:solidFill>
                  <a:srgbClr val="000000"/>
                </a:solidFill>
                <a:highlight>
                  <a:srgbClr val="E5E5E5"/>
                </a:highlight>
                <a:latin typeface="Arial"/>
                <a:ea typeface="Arial"/>
                <a:cs typeface="Arial"/>
                <a:sym typeface="Arial"/>
              </a:rPr>
              <a:t> class="voltar"</a:t>
            </a:r>
            <a:r>
              <a:rPr lang="pt-BR" sz="1350">
                <a:solidFill>
                  <a:srgbClr val="0000FF"/>
                </a:solidFill>
                <a:highlight>
                  <a:srgbClr val="E5E5E5"/>
                </a:highlight>
                <a:latin typeface="Arial"/>
                <a:ea typeface="Arial"/>
                <a:cs typeface="Arial"/>
                <a:sym typeface="Arial"/>
              </a:rPr>
              <a:t>&gt;</a:t>
            </a:r>
            <a:endParaRPr/>
          </a:p>
          <a:p>
            <a:pPr indent="0" lvl="0" marL="0" rtl="0" algn="just">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&lt;a</a:t>
            </a:r>
            <a:r>
              <a:rPr lang="pt-BR" sz="1350">
                <a:solidFill>
                  <a:srgbClr val="000000"/>
                </a:solidFill>
                <a:highlight>
                  <a:srgbClr val="E5E5E5"/>
                </a:highlight>
                <a:latin typeface="Arial"/>
                <a:ea typeface="Arial"/>
                <a:cs typeface="Arial"/>
                <a:sym typeface="Arial"/>
              </a:rPr>
              <a:t> href="#sumario"&gt;Voltar ao sumário</a:t>
            </a:r>
            <a:r>
              <a:rPr lang="pt-BR" sz="1350">
                <a:solidFill>
                  <a:srgbClr val="0000FF"/>
                </a:solidFill>
                <a:highlight>
                  <a:srgbClr val="E5E5E5"/>
                </a:highlight>
                <a:latin typeface="Arial"/>
                <a:ea typeface="Arial"/>
                <a:cs typeface="Arial"/>
                <a:sym typeface="Arial"/>
              </a:rPr>
              <a:t>&lt;/a&gt;</a:t>
            </a:r>
            <a:endParaRPr/>
          </a:p>
          <a:p>
            <a:pPr indent="0" lvl="0" marL="0" rtl="0" algn="just">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&lt;/p&gt;</a:t>
            </a:r>
            <a:r>
              <a:rPr lang="pt-BR" sz="1350">
                <a:solidFill>
                  <a:srgbClr val="000000"/>
                </a:solidFill>
                <a:highlight>
                  <a:srgbClr val="E5E5E5"/>
                </a:highlight>
                <a:latin typeface="Arial"/>
                <a:ea typeface="Arial"/>
                <a:cs typeface="Arial"/>
                <a:sym typeface="Arial"/>
              </a:rPr>
              <a:t> </a:t>
            </a:r>
            <a:endParaRPr/>
          </a:p>
          <a:p>
            <a:pPr indent="0" lvl="0" marL="0" rtl="0" algn="just">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&lt;div</a:t>
            </a:r>
            <a:r>
              <a:rPr lang="pt-BR" sz="1350">
                <a:solidFill>
                  <a:srgbClr val="000000"/>
                </a:solidFill>
                <a:highlight>
                  <a:srgbClr val="E5E5E5"/>
                </a:highlight>
                <a:latin typeface="Arial"/>
                <a:ea typeface="Arial"/>
                <a:cs typeface="Arial"/>
                <a:sym typeface="Arial"/>
              </a:rPr>
              <a:t> id="sumario"</a:t>
            </a:r>
            <a:r>
              <a:rPr lang="pt-BR" sz="1350">
                <a:solidFill>
                  <a:srgbClr val="0000FF"/>
                </a:solidFill>
                <a:highlight>
                  <a:srgbClr val="E5E5E5"/>
                </a:highlight>
                <a:latin typeface="Arial"/>
                <a:ea typeface="Arial"/>
                <a:cs typeface="Arial"/>
                <a:sym typeface="Arial"/>
              </a:rPr>
              <a:t>&gt;</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428375" y="175725"/>
            <a:ext cx="8520600" cy="47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Práticas Web Acessíveis - Imagens</a:t>
            </a:r>
            <a:endParaRPr/>
          </a:p>
        </p:txBody>
      </p:sp>
      <p:sp>
        <p:nvSpPr>
          <p:cNvPr id="336" name="Google Shape;336;p44"/>
          <p:cNvSpPr txBox="1"/>
          <p:nvPr>
            <p:ph idx="1" type="body"/>
          </p:nvPr>
        </p:nvSpPr>
        <p:spPr>
          <a:xfrm>
            <a:off x="311700" y="736075"/>
            <a:ext cx="8520600" cy="403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pt-BR">
                <a:solidFill>
                  <a:srgbClr val="000000"/>
                </a:solidFill>
                <a:latin typeface="Arial"/>
                <a:ea typeface="Arial"/>
                <a:cs typeface="Arial"/>
                <a:sym typeface="Arial"/>
              </a:rPr>
              <a:t>A imagem abaixo ilustra o organograma de uma empresa:</a:t>
            </a:r>
            <a:endParaRPr/>
          </a:p>
          <a:p>
            <a:pPr indent="0" lvl="0" marL="0" rtl="0" algn="just">
              <a:lnSpc>
                <a:spcPct val="115000"/>
              </a:lnSpc>
              <a:spcBef>
                <a:spcPts val="1600"/>
              </a:spcBef>
              <a:spcAft>
                <a:spcPts val="0"/>
              </a:spcAft>
              <a:buSzPts val="1800"/>
              <a:buNone/>
            </a:pPr>
            <a:r>
              <a:t/>
            </a:r>
            <a:endParaRPr>
              <a:solidFill>
                <a:srgbClr val="000000"/>
              </a:solidFill>
            </a:endParaRPr>
          </a:p>
          <a:p>
            <a:pPr indent="0" lvl="0" marL="0" rtl="0" algn="just">
              <a:lnSpc>
                <a:spcPct val="115000"/>
              </a:lnSpc>
              <a:spcBef>
                <a:spcPts val="1600"/>
              </a:spcBef>
              <a:spcAft>
                <a:spcPts val="0"/>
              </a:spcAft>
              <a:buSzPts val="1800"/>
              <a:buNone/>
            </a:pPr>
            <a:r>
              <a:t/>
            </a:r>
            <a:endParaRPr>
              <a:solidFill>
                <a:srgbClr val="000000"/>
              </a:solidFill>
            </a:endParaRPr>
          </a:p>
          <a:p>
            <a:pPr indent="0" lvl="0" marL="0" rtl="0" algn="just">
              <a:lnSpc>
                <a:spcPct val="115000"/>
              </a:lnSpc>
              <a:spcBef>
                <a:spcPts val="1600"/>
              </a:spcBef>
              <a:spcAft>
                <a:spcPts val="0"/>
              </a:spcAft>
              <a:buSzPts val="1800"/>
              <a:buNone/>
            </a:pPr>
            <a:r>
              <a:t/>
            </a:r>
            <a:endParaRPr>
              <a:solidFill>
                <a:srgbClr val="000000"/>
              </a:solidFill>
            </a:endParaRPr>
          </a:p>
          <a:p>
            <a:pPr indent="0" lvl="0" marL="0" rtl="0" algn="just">
              <a:lnSpc>
                <a:spcPct val="115000"/>
              </a:lnSpc>
              <a:spcBef>
                <a:spcPts val="1600"/>
              </a:spcBef>
              <a:spcAft>
                <a:spcPts val="0"/>
              </a:spcAft>
              <a:buSzPts val="1350"/>
              <a:buNone/>
            </a:pPr>
            <a:r>
              <a:rPr lang="pt-BR" sz="1350">
                <a:solidFill>
                  <a:srgbClr val="000000"/>
                </a:solidFill>
                <a:latin typeface="Arial"/>
                <a:ea typeface="Arial"/>
                <a:cs typeface="Arial"/>
                <a:sym typeface="Arial"/>
              </a:rPr>
              <a:t>No contexto acima, se faltar a imagem, não conseguimos compreender a informação. O mesmo ocorre no caso de pessoas cegas tentando acessar o conteúdo presente em imagens que não foram descritas.</a:t>
            </a:r>
            <a:endParaRPr/>
          </a:p>
          <a:p>
            <a:pPr indent="0" lvl="0" marL="0" rtl="0" algn="just">
              <a:lnSpc>
                <a:spcPct val="115000"/>
              </a:lnSpc>
              <a:spcBef>
                <a:spcPts val="1600"/>
              </a:spcBef>
              <a:spcAft>
                <a:spcPts val="0"/>
              </a:spcAft>
              <a:buSzPts val="1350"/>
              <a:buNone/>
            </a:pPr>
            <a:r>
              <a:rPr lang="pt-BR" sz="1350">
                <a:solidFill>
                  <a:srgbClr val="000000"/>
                </a:solidFill>
                <a:latin typeface="Arial"/>
                <a:ea typeface="Arial"/>
                <a:cs typeface="Arial"/>
                <a:sym typeface="Arial"/>
              </a:rPr>
              <a:t>Pessoas cegas não terão acesso ao conteúdo transmitido por uma imagem caso não tenha sido fornecida uma descrição para ela. Dessa forma, é preciso descrever de maneira apropriada todas as imagens que transmitem conteúdo.</a:t>
            </a:r>
            <a:endParaRPr/>
          </a:p>
          <a:p>
            <a:pPr indent="0" lvl="0" marL="0" rtl="0" algn="l">
              <a:lnSpc>
                <a:spcPct val="115000"/>
              </a:lnSpc>
              <a:spcBef>
                <a:spcPts val="3300"/>
              </a:spcBef>
              <a:spcAft>
                <a:spcPts val="0"/>
              </a:spcAft>
              <a:buClr>
                <a:schemeClr val="dk1"/>
              </a:buClr>
              <a:buSzPts val="1061"/>
              <a:buFont typeface="Arial"/>
              <a:buNone/>
            </a:pPr>
            <a:r>
              <a:t/>
            </a:r>
            <a:endParaRPr sz="1350">
              <a:solidFill>
                <a:srgbClr val="000000"/>
              </a:solidFill>
              <a:latin typeface="Arial"/>
              <a:ea typeface="Arial"/>
              <a:cs typeface="Arial"/>
              <a:sym typeface="Arial"/>
            </a:endParaRPr>
          </a:p>
          <a:p>
            <a:pPr indent="0" lvl="0" marL="0" rtl="0" algn="l">
              <a:lnSpc>
                <a:spcPct val="115000"/>
              </a:lnSpc>
              <a:spcBef>
                <a:spcPts val="800"/>
              </a:spcBef>
              <a:spcAft>
                <a:spcPts val="0"/>
              </a:spcAft>
              <a:buSzPts val="1800"/>
              <a:buNone/>
            </a:pPr>
            <a:r>
              <a:t/>
            </a:r>
            <a:endParaRPr>
              <a:solidFill>
                <a:srgbClr val="000000"/>
              </a:solidFill>
            </a:endParaRPr>
          </a:p>
        </p:txBody>
      </p:sp>
      <p:pic>
        <p:nvPicPr>
          <p:cNvPr id="337" name="Google Shape;337;p44"/>
          <p:cNvPicPr preferRelativeResize="0"/>
          <p:nvPr/>
        </p:nvPicPr>
        <p:blipFill rotWithShape="1">
          <a:blip r:embed="rId3">
            <a:alphaModFix/>
          </a:blip>
          <a:srcRect b="0" l="0" r="0" t="0"/>
          <a:stretch/>
        </p:blipFill>
        <p:spPr>
          <a:xfrm>
            <a:off x="1780450" y="1220850"/>
            <a:ext cx="4924425" cy="1579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311700" y="152575"/>
            <a:ext cx="8520600" cy="61296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17"/>
              <a:buFont typeface="Arial"/>
              <a:buNone/>
            </a:pPr>
            <a:r>
              <a:rPr lang="pt-BR" sz="3000">
                <a:solidFill>
                  <a:srgbClr val="000000"/>
                </a:solidFill>
              </a:rPr>
              <a:t>Práticas Web Acessíveis - Imagens</a:t>
            </a:r>
            <a:endParaRPr/>
          </a:p>
        </p:txBody>
      </p:sp>
      <p:sp>
        <p:nvSpPr>
          <p:cNvPr id="343" name="Google Shape;343;p45"/>
          <p:cNvSpPr txBox="1"/>
          <p:nvPr>
            <p:ph idx="1" type="body"/>
          </p:nvPr>
        </p:nvSpPr>
        <p:spPr>
          <a:xfrm>
            <a:off x="311700" y="765544"/>
            <a:ext cx="8520600" cy="4225381"/>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pt-BR" sz="1200">
                <a:solidFill>
                  <a:srgbClr val="000000"/>
                </a:solidFill>
                <a:latin typeface="Arial"/>
                <a:ea typeface="Arial"/>
                <a:cs typeface="Arial"/>
                <a:sym typeface="Arial"/>
              </a:rPr>
              <a:t>Uma imagem pode ou não transmitir uma informação. Podemos tratar as imagens inseridas em uma página dividindo-as nos dois contextos abaixo:</a:t>
            </a:r>
            <a:endParaRPr/>
          </a:p>
          <a:p>
            <a:pPr indent="0" lvl="0" marL="0" rtl="0" algn="just">
              <a:lnSpc>
                <a:spcPct val="100000"/>
              </a:lnSpc>
              <a:spcBef>
                <a:spcPts val="2500"/>
              </a:spcBef>
              <a:spcAft>
                <a:spcPts val="0"/>
              </a:spcAft>
              <a:buSzPts val="1200"/>
              <a:buNone/>
            </a:pPr>
            <a:r>
              <a:rPr b="1" lang="pt-BR" sz="1200">
                <a:solidFill>
                  <a:srgbClr val="000000"/>
                </a:solidFill>
                <a:latin typeface="Arial"/>
                <a:ea typeface="Arial"/>
                <a:cs typeface="Arial"/>
                <a:sym typeface="Arial"/>
              </a:rPr>
              <a:t>Imagens com conteúdo:</a:t>
            </a:r>
            <a:r>
              <a:rPr lang="pt-BR" sz="1200">
                <a:solidFill>
                  <a:srgbClr val="000000"/>
                </a:solidFill>
                <a:latin typeface="Arial"/>
                <a:ea typeface="Arial"/>
                <a:cs typeface="Arial"/>
                <a:sym typeface="Arial"/>
              </a:rPr>
              <a:t> fotos, gráficos, organogramas, ilustrações, imagens que substituem botões ou links, etc.</a:t>
            </a:r>
            <a:endParaRPr/>
          </a:p>
          <a:p>
            <a:pPr indent="0" lvl="0" marL="0" rtl="0" algn="just">
              <a:lnSpc>
                <a:spcPct val="100000"/>
              </a:lnSpc>
              <a:spcBef>
                <a:spcPts val="2500"/>
              </a:spcBef>
              <a:spcAft>
                <a:spcPts val="0"/>
              </a:spcAft>
              <a:buSzPts val="1200"/>
              <a:buNone/>
            </a:pPr>
            <a:r>
              <a:rPr lang="pt-BR" sz="1200">
                <a:solidFill>
                  <a:srgbClr val="000000"/>
                </a:solidFill>
                <a:latin typeface="Arial"/>
                <a:ea typeface="Arial"/>
                <a:cs typeface="Arial"/>
                <a:sym typeface="Arial"/>
              </a:rPr>
              <a:t>As imagens que apresentam conteúdo precisam de uma descrição. A descrição da imagem pode ser informada no próprio texto ou, então, através de um </a:t>
            </a:r>
            <a:r>
              <a:rPr lang="pt-BR" sz="1200" u="sng">
                <a:solidFill>
                  <a:srgbClr val="0000FF"/>
                </a:solidFill>
                <a:latin typeface="Arial"/>
                <a:ea typeface="Arial"/>
                <a:cs typeface="Arial"/>
                <a:sym typeface="Arial"/>
                <a:hlinkClick r:id="rId3">
                  <a:extLst>
                    <a:ext uri="{A12FA001-AC4F-418D-AE19-62706E023703}">
                      <ahyp:hlinkClr val="tx"/>
                    </a:ext>
                  </a:extLst>
                </a:hlinkClick>
              </a:rPr>
              <a:t>atributo</a:t>
            </a:r>
            <a:r>
              <a:rPr lang="pt-BR" sz="1200">
                <a:solidFill>
                  <a:srgbClr val="000000"/>
                </a:solidFill>
                <a:latin typeface="Arial"/>
                <a:ea typeface="Arial"/>
                <a:cs typeface="Arial"/>
                <a:sym typeface="Arial"/>
              </a:rPr>
              <a:t> específico do elemento img no HTML, o atributo </a:t>
            </a:r>
            <a:r>
              <a:rPr b="1" lang="pt-BR" sz="1200">
                <a:solidFill>
                  <a:srgbClr val="000000"/>
                </a:solidFill>
                <a:latin typeface="Arial"/>
                <a:ea typeface="Arial"/>
                <a:cs typeface="Arial"/>
                <a:sym typeface="Arial"/>
              </a:rPr>
              <a:t>alt</a:t>
            </a:r>
            <a:r>
              <a:rPr lang="pt-BR" sz="1200">
                <a:solidFill>
                  <a:srgbClr val="000000"/>
                </a:solidFill>
                <a:latin typeface="Arial"/>
                <a:ea typeface="Arial"/>
                <a:cs typeface="Arial"/>
                <a:sym typeface="Arial"/>
              </a:rPr>
              <a:t>. A descrição fornecida através deste atributo não aparece visualmente, mas é lida pelo leitor de tela quando o usuário, navegando pelo teclado, passar pela imagem. Assim, mesmo que os usuários com deficiência visual não enxerguem a imagem, lhes será informada a sua descrição.</a:t>
            </a:r>
            <a:endParaRPr/>
          </a:p>
          <a:p>
            <a:pPr indent="0" lvl="0" marL="0" rtl="0" algn="just">
              <a:lnSpc>
                <a:spcPct val="100000"/>
              </a:lnSpc>
              <a:spcBef>
                <a:spcPts val="2500"/>
              </a:spcBef>
              <a:spcAft>
                <a:spcPts val="0"/>
              </a:spcAft>
              <a:buSzPts val="1200"/>
              <a:buNone/>
            </a:pPr>
            <a:r>
              <a:rPr b="1" lang="pt-BR" sz="1200">
                <a:solidFill>
                  <a:srgbClr val="000000"/>
                </a:solidFill>
                <a:latin typeface="Arial"/>
                <a:ea typeface="Arial"/>
                <a:cs typeface="Arial"/>
                <a:sym typeface="Arial"/>
              </a:rPr>
              <a:t>Imagens decorativas:</a:t>
            </a:r>
            <a:r>
              <a:rPr lang="pt-BR" sz="1200">
                <a:solidFill>
                  <a:srgbClr val="000000"/>
                </a:solidFill>
                <a:latin typeface="Arial"/>
                <a:ea typeface="Arial"/>
                <a:cs typeface="Arial"/>
                <a:sym typeface="Arial"/>
              </a:rPr>
              <a:t> utilizadas para decorar a página ou partes dela. Como exemplos, podemos citar marcadores de lista estilizados, cantos arredondados, ícones utilizados para decorar ou enfatizar um link, etc.</a:t>
            </a:r>
            <a:endParaRPr/>
          </a:p>
          <a:p>
            <a:pPr indent="0" lvl="0" marL="0" rtl="0" algn="just">
              <a:lnSpc>
                <a:spcPct val="100000"/>
              </a:lnSpc>
              <a:spcBef>
                <a:spcPts val="2500"/>
              </a:spcBef>
              <a:spcAft>
                <a:spcPts val="0"/>
              </a:spcAft>
              <a:buSzPts val="1200"/>
              <a:buNone/>
            </a:pPr>
            <a:r>
              <a:rPr lang="pt-BR" sz="1200">
                <a:solidFill>
                  <a:srgbClr val="000000"/>
                </a:solidFill>
                <a:latin typeface="Arial"/>
                <a:ea typeface="Arial"/>
                <a:cs typeface="Arial"/>
                <a:sym typeface="Arial"/>
              </a:rPr>
              <a:t>As imagens decorativas </a:t>
            </a:r>
            <a:r>
              <a:rPr b="1" lang="pt-BR" sz="1200">
                <a:solidFill>
                  <a:srgbClr val="000000"/>
                </a:solidFill>
                <a:latin typeface="Arial"/>
                <a:ea typeface="Arial"/>
                <a:cs typeface="Arial"/>
                <a:sym typeface="Arial"/>
              </a:rPr>
              <a:t>devem ser ignoradas</a:t>
            </a:r>
            <a:r>
              <a:rPr lang="pt-BR" sz="1200">
                <a:solidFill>
                  <a:srgbClr val="000000"/>
                </a:solidFill>
                <a:latin typeface="Arial"/>
                <a:ea typeface="Arial"/>
                <a:cs typeface="Arial"/>
                <a:sym typeface="Arial"/>
              </a:rPr>
              <a:t> pelos recursos de tecnologia assistiva, ou seja, o ideal é que os leitores de tela ignorem a presença dessas imagens, já que elas não transmitem conteúdo. Para que isso ocorra, a maneira mais indicada é </a:t>
            </a:r>
            <a:r>
              <a:rPr b="1" lang="pt-BR" sz="1200">
                <a:solidFill>
                  <a:srgbClr val="000000"/>
                </a:solidFill>
                <a:latin typeface="Arial"/>
                <a:ea typeface="Arial"/>
                <a:cs typeface="Arial"/>
                <a:sym typeface="Arial"/>
              </a:rPr>
              <a:t>inserir todas as imagens decorativas através das folhas de estilo (CSS)</a:t>
            </a:r>
            <a:r>
              <a:rPr lang="pt-BR" sz="1200">
                <a:solidFill>
                  <a:srgbClr val="000000"/>
                </a:solidFill>
                <a:latin typeface="Arial"/>
                <a:ea typeface="Arial"/>
                <a:cs typeface="Arial"/>
                <a:sym typeface="Arial"/>
              </a:rPr>
              <a:t>. Como alternativa, pode-se deixar o conteúdo do atributo alt vazio (alt=””), para que a imagem seja ignorada pelos leitores de tela.</a:t>
            </a:r>
            <a:endParaRPr/>
          </a:p>
          <a:p>
            <a:pPr indent="0" lvl="0" marL="0" rtl="0" algn="just">
              <a:lnSpc>
                <a:spcPct val="115000"/>
              </a:lnSpc>
              <a:spcBef>
                <a:spcPts val="2500"/>
              </a:spcBef>
              <a:spcAft>
                <a:spcPts val="0"/>
              </a:spcAft>
              <a:buClr>
                <a:schemeClr val="dk1"/>
              </a:buClr>
              <a:buSzPts val="1100"/>
              <a:buFont typeface="Arial"/>
              <a:buNone/>
            </a:pPr>
            <a:r>
              <a:t/>
            </a:r>
            <a:endParaRPr sz="1200">
              <a:solidFill>
                <a:srgbClr val="000000"/>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Exemplo de descrição de imagem</a:t>
            </a:r>
            <a:endParaRPr/>
          </a:p>
        </p:txBody>
      </p:sp>
      <p:sp>
        <p:nvSpPr>
          <p:cNvPr id="349" name="Google Shape;349;p46"/>
          <p:cNvSpPr txBox="1"/>
          <p:nvPr>
            <p:ph idx="1" type="body"/>
          </p:nvPr>
        </p:nvSpPr>
        <p:spPr>
          <a:xfrm>
            <a:off x="311700" y="1266325"/>
            <a:ext cx="8520600" cy="330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rPr lang="pt-BR" sz="1350">
                <a:solidFill>
                  <a:srgbClr val="000000"/>
                </a:solidFill>
                <a:highlight>
                  <a:srgbClr val="E5E5E5"/>
                </a:highlight>
              </a:rPr>
              <a:t>&lt;img src="acesso.jpeg" alt="Acesso à Informação" /&gt;    </a:t>
            </a:r>
            <a:endParaRPr/>
          </a:p>
          <a:p>
            <a:pPr indent="0" lvl="0" marL="0" rtl="0" algn="l">
              <a:lnSpc>
                <a:spcPct val="115000"/>
              </a:lnSpc>
              <a:spcBef>
                <a:spcPts val="1600"/>
              </a:spcBef>
              <a:spcAft>
                <a:spcPts val="0"/>
              </a:spcAft>
              <a:buSzPts val="1350"/>
              <a:buNone/>
            </a:pPr>
            <a:r>
              <a:rPr lang="pt-BR" sz="1350">
                <a:solidFill>
                  <a:srgbClr val="696868"/>
                </a:solidFill>
                <a:highlight>
                  <a:srgbClr val="E5E5E5"/>
                </a:highlight>
              </a:rPr>
              <a:t> </a:t>
            </a:r>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rPr lang="pt-BR" sz="1350">
                <a:solidFill>
                  <a:srgbClr val="000000"/>
                </a:solidFill>
                <a:highlight>
                  <a:srgbClr val="E5E5E5"/>
                </a:highlight>
              </a:rPr>
              <a:t>&lt;img src="plano.jpeg" alt="Viver Sem Limite: Plano Nacional dos Direitos da Pessoa com Deficiência" /&gt;</a:t>
            </a:r>
            <a:endParaRPr/>
          </a:p>
        </p:txBody>
      </p:sp>
      <p:pic>
        <p:nvPicPr>
          <p:cNvPr id="350" name="Google Shape;350;p46"/>
          <p:cNvPicPr preferRelativeResize="0"/>
          <p:nvPr/>
        </p:nvPicPr>
        <p:blipFill rotWithShape="1">
          <a:blip r:embed="rId3">
            <a:alphaModFix/>
          </a:blip>
          <a:srcRect b="0" l="0" r="0" t="0"/>
          <a:stretch/>
        </p:blipFill>
        <p:spPr>
          <a:xfrm>
            <a:off x="727845" y="1823800"/>
            <a:ext cx="2828925" cy="1266825"/>
          </a:xfrm>
          <a:prstGeom prst="rect">
            <a:avLst/>
          </a:prstGeom>
          <a:noFill/>
          <a:ln>
            <a:noFill/>
          </a:ln>
        </p:spPr>
      </p:pic>
      <p:pic>
        <p:nvPicPr>
          <p:cNvPr id="351" name="Google Shape;351;p46"/>
          <p:cNvPicPr preferRelativeResize="0"/>
          <p:nvPr/>
        </p:nvPicPr>
        <p:blipFill rotWithShape="1">
          <a:blip r:embed="rId4">
            <a:alphaModFix/>
          </a:blip>
          <a:srcRect b="0" l="0" r="0" t="0"/>
          <a:stretch/>
        </p:blipFill>
        <p:spPr>
          <a:xfrm>
            <a:off x="4128563" y="2169638"/>
            <a:ext cx="2638425" cy="1628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Exemplo de descrição de imagem</a:t>
            </a:r>
            <a:endParaRPr/>
          </a:p>
        </p:txBody>
      </p:sp>
      <p:sp>
        <p:nvSpPr>
          <p:cNvPr id="357" name="Google Shape;357;p47"/>
          <p:cNvSpPr txBox="1"/>
          <p:nvPr>
            <p:ph idx="1" type="body"/>
          </p:nvPr>
        </p:nvSpPr>
        <p:spPr>
          <a:xfrm>
            <a:off x="311700" y="1152475"/>
            <a:ext cx="8520600" cy="3685800"/>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highlight>
                  <a:srgbClr val="E5E5E5"/>
                </a:highlight>
                <a:latin typeface="Arial"/>
                <a:ea typeface="Arial"/>
                <a:cs typeface="Arial"/>
                <a:sym typeface="Arial"/>
              </a:rPr>
              <a:t>&lt;img src="viversemlimite1.jpeg" alt="Astronauta brasileiro Marcos Pontes dando autógrafo a um menino" /&gt;</a:t>
            </a:r>
            <a:endParaRPr/>
          </a:p>
          <a:p>
            <a:pPr indent="0" lvl="0" marL="0" rtl="0" algn="just">
              <a:lnSpc>
                <a:spcPct val="115000"/>
              </a:lnSpc>
              <a:spcBef>
                <a:spcPts val="1600"/>
              </a:spcBef>
              <a:spcAft>
                <a:spcPts val="0"/>
              </a:spcAft>
              <a:buSzPts val="1350"/>
              <a:buNone/>
            </a:pPr>
            <a:r>
              <a:rPr lang="pt-BR" sz="1350">
                <a:solidFill>
                  <a:srgbClr val="000000"/>
                </a:solidFill>
                <a:highlight>
                  <a:srgbClr val="E5E5E5"/>
                </a:highlight>
                <a:latin typeface="Arial"/>
                <a:ea typeface="Arial"/>
                <a:cs typeface="Arial"/>
                <a:sym typeface="Arial"/>
              </a:rPr>
              <a:t> </a:t>
            </a:r>
            <a:endParaRPr/>
          </a:p>
          <a:p>
            <a:pPr indent="0" lvl="0" marL="0" rtl="0" algn="just">
              <a:lnSpc>
                <a:spcPct val="115000"/>
              </a:lnSpc>
              <a:spcBef>
                <a:spcPts val="1600"/>
              </a:spcBef>
              <a:spcAft>
                <a:spcPts val="0"/>
              </a:spcAft>
              <a:buSzPts val="1350"/>
              <a:buNone/>
            </a:pPr>
            <a:r>
              <a:t/>
            </a:r>
            <a:endParaRPr b="1" sz="1350">
              <a:solidFill>
                <a:srgbClr val="000000"/>
              </a:solidFill>
              <a:latin typeface="Arial"/>
              <a:ea typeface="Arial"/>
              <a:cs typeface="Arial"/>
              <a:sym typeface="Arial"/>
            </a:endParaRPr>
          </a:p>
          <a:p>
            <a:pPr indent="0" lvl="0" marL="0" rtl="0" algn="just">
              <a:lnSpc>
                <a:spcPct val="115000"/>
              </a:lnSpc>
              <a:spcBef>
                <a:spcPts val="1600"/>
              </a:spcBef>
              <a:spcAft>
                <a:spcPts val="0"/>
              </a:spcAft>
              <a:buSzPts val="1350"/>
              <a:buNone/>
            </a:pPr>
            <a:r>
              <a:t/>
            </a:r>
            <a:endParaRPr b="1" sz="1350">
              <a:solidFill>
                <a:srgbClr val="000000"/>
              </a:solidFill>
              <a:latin typeface="Arial"/>
              <a:ea typeface="Arial"/>
              <a:cs typeface="Arial"/>
              <a:sym typeface="Arial"/>
            </a:endParaRPr>
          </a:p>
          <a:p>
            <a:pPr indent="0" lvl="0" marL="0" rtl="0" algn="just">
              <a:lnSpc>
                <a:spcPct val="115000"/>
              </a:lnSpc>
              <a:spcBef>
                <a:spcPts val="1600"/>
              </a:spcBef>
              <a:spcAft>
                <a:spcPts val="0"/>
              </a:spcAft>
              <a:buSzPts val="1350"/>
              <a:buNone/>
            </a:pPr>
            <a:r>
              <a:t/>
            </a:r>
            <a:endParaRPr b="1" sz="1350">
              <a:solidFill>
                <a:srgbClr val="000000"/>
              </a:solidFill>
              <a:latin typeface="Arial"/>
              <a:ea typeface="Arial"/>
              <a:cs typeface="Arial"/>
              <a:sym typeface="Arial"/>
            </a:endParaRPr>
          </a:p>
          <a:p>
            <a:pPr indent="0" lvl="0" marL="0" rtl="0" algn="just">
              <a:lnSpc>
                <a:spcPct val="115000"/>
              </a:lnSpc>
              <a:spcBef>
                <a:spcPts val="1600"/>
              </a:spcBef>
              <a:spcAft>
                <a:spcPts val="0"/>
              </a:spcAft>
              <a:buSzPts val="1350"/>
              <a:buNone/>
            </a:pPr>
            <a:r>
              <a:rPr b="1" lang="pt-BR" sz="1350">
                <a:solidFill>
                  <a:srgbClr val="000000"/>
                </a:solidFill>
                <a:latin typeface="Arial"/>
                <a:ea typeface="Arial"/>
                <a:cs typeface="Arial"/>
                <a:sym typeface="Arial"/>
              </a:rPr>
              <a:t>Mas qual o limite para uma descrição ser considerada curta e poder ser disponibilizada através do atributo alt?</a:t>
            </a:r>
            <a:endParaRPr/>
          </a:p>
          <a:p>
            <a:pPr indent="0" lvl="0" marL="0" rtl="0" algn="just">
              <a:lnSpc>
                <a:spcPct val="115000"/>
              </a:lnSpc>
              <a:spcBef>
                <a:spcPts val="3300"/>
              </a:spcBef>
              <a:spcAft>
                <a:spcPts val="0"/>
              </a:spcAft>
              <a:buClr>
                <a:schemeClr val="dk1"/>
              </a:buClr>
              <a:buSzPts val="1061"/>
              <a:buFont typeface="Arial"/>
              <a:buNone/>
            </a:pPr>
            <a:r>
              <a:rPr lang="pt-BR" sz="1350">
                <a:solidFill>
                  <a:srgbClr val="000000"/>
                </a:solidFill>
                <a:latin typeface="Arial"/>
                <a:ea typeface="Arial"/>
                <a:cs typeface="Arial"/>
                <a:sym typeface="Arial"/>
              </a:rPr>
              <a:t>Não existe uma restrição oficial para o tamanho do texto alternativo fornecido no alt, mas especialistas recomendam que ele seja inferior a 125 caracteres, aproximadamente.</a:t>
            </a:r>
            <a:endParaRPr/>
          </a:p>
          <a:p>
            <a:pPr indent="0" lvl="0" marL="0" rtl="0" algn="l">
              <a:lnSpc>
                <a:spcPct val="115000"/>
              </a:lnSpc>
              <a:spcBef>
                <a:spcPts val="8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E5E5E5"/>
              </a:highlight>
            </a:endParaRPr>
          </a:p>
          <a:p>
            <a:pPr indent="0" lvl="0" marL="0" rtl="0" algn="l">
              <a:lnSpc>
                <a:spcPct val="115000"/>
              </a:lnSpc>
              <a:spcBef>
                <a:spcPts val="1600"/>
              </a:spcBef>
              <a:spcAft>
                <a:spcPts val="0"/>
              </a:spcAft>
              <a:buSzPts val="1800"/>
              <a:buNone/>
            </a:pPr>
            <a:r>
              <a:t/>
            </a:r>
            <a:endParaRPr/>
          </a:p>
        </p:txBody>
      </p:sp>
      <p:pic>
        <p:nvPicPr>
          <p:cNvPr id="358" name="Google Shape;358;p47"/>
          <p:cNvPicPr preferRelativeResize="0"/>
          <p:nvPr/>
        </p:nvPicPr>
        <p:blipFill rotWithShape="1">
          <a:blip r:embed="rId3">
            <a:alphaModFix/>
          </a:blip>
          <a:srcRect b="0" l="0" r="0" t="0"/>
          <a:stretch/>
        </p:blipFill>
        <p:spPr>
          <a:xfrm>
            <a:off x="2492300" y="1534975"/>
            <a:ext cx="3038475" cy="1840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92500" y="224400"/>
            <a:ext cx="8520600" cy="54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pt-BR" sz="2400">
                <a:solidFill>
                  <a:srgbClr val="000000"/>
                </a:solidFill>
              </a:rPr>
              <a:t>Imagens Complexas</a:t>
            </a:r>
            <a:endParaRPr/>
          </a:p>
        </p:txBody>
      </p:sp>
      <p:sp>
        <p:nvSpPr>
          <p:cNvPr id="364" name="Google Shape;364;p48"/>
          <p:cNvSpPr txBox="1"/>
          <p:nvPr>
            <p:ph idx="1" type="body"/>
          </p:nvPr>
        </p:nvSpPr>
        <p:spPr>
          <a:xfrm>
            <a:off x="311700" y="691100"/>
            <a:ext cx="8520600" cy="4174200"/>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92"/>
              <a:buFont typeface="Arial"/>
              <a:buNone/>
            </a:pPr>
            <a:r>
              <a:rPr lang="pt-BR" sz="1300">
                <a:solidFill>
                  <a:srgbClr val="000000"/>
                </a:solidFill>
                <a:latin typeface="Arial"/>
                <a:ea typeface="Arial"/>
                <a:cs typeface="Arial"/>
                <a:sym typeface="Arial"/>
              </a:rPr>
              <a:t>O exemplo a seguir apresenta um gráfico que foi inserido em forma de imagem. Quem não pode ver, não terá acesso às suas informações. Nesse caso, primeiramente, precisamos fornecer uma alternativa textual para a imagem no atributo </a:t>
            </a:r>
            <a:r>
              <a:rPr b="1" lang="pt-BR" sz="1300">
                <a:solidFill>
                  <a:srgbClr val="000000"/>
                </a:solidFill>
                <a:latin typeface="Arial"/>
                <a:ea typeface="Arial"/>
                <a:cs typeface="Arial"/>
                <a:sym typeface="Arial"/>
              </a:rPr>
              <a:t>alt.</a:t>
            </a:r>
            <a:r>
              <a:rPr lang="pt-BR" sz="1300">
                <a:solidFill>
                  <a:srgbClr val="000000"/>
                </a:solidFill>
                <a:latin typeface="Arial"/>
                <a:ea typeface="Arial"/>
                <a:cs typeface="Arial"/>
                <a:sym typeface="Arial"/>
              </a:rPr>
              <a:t> No entanto, este atributo é utilizado para descrições sucintas, em</a:t>
            </a:r>
            <a:r>
              <a:rPr b="1" lang="pt-BR" sz="1300">
                <a:solidFill>
                  <a:srgbClr val="000000"/>
                </a:solidFill>
                <a:latin typeface="Arial"/>
                <a:ea typeface="Arial"/>
                <a:cs typeface="Arial"/>
                <a:sym typeface="Arial"/>
              </a:rPr>
              <a:t> poucas palavras ou em uma frase curta.</a:t>
            </a:r>
            <a:endParaRPr/>
          </a:p>
          <a:p>
            <a:pPr indent="0" lvl="0" marL="0" rtl="0" algn="l">
              <a:lnSpc>
                <a:spcPct val="115000"/>
              </a:lnSpc>
              <a:spcBef>
                <a:spcPts val="800"/>
              </a:spcBef>
              <a:spcAft>
                <a:spcPts val="0"/>
              </a:spcAft>
              <a:buClr>
                <a:schemeClr val="dk1"/>
              </a:buClr>
              <a:buSzPts val="1061"/>
              <a:buFont typeface="Arial"/>
              <a:buNone/>
            </a:pPr>
            <a:r>
              <a:t/>
            </a:r>
            <a:endParaRPr sz="1350">
              <a:solidFill>
                <a:schemeClr val="dk1"/>
              </a:solidFill>
              <a:highlight>
                <a:srgbClr val="E5E5E5"/>
              </a:highlight>
            </a:endParaRPr>
          </a:p>
          <a:p>
            <a:pPr indent="0" lvl="0" marL="0" rtl="0" algn="l">
              <a:lnSpc>
                <a:spcPct val="115000"/>
              </a:lnSpc>
              <a:spcBef>
                <a:spcPts val="1600"/>
              </a:spcBef>
              <a:spcAft>
                <a:spcPts val="0"/>
              </a:spcAft>
              <a:buClr>
                <a:schemeClr val="dk1"/>
              </a:buClr>
              <a:buSzPts val="1061"/>
              <a:buFont typeface="Arial"/>
              <a:buNone/>
            </a:pPr>
            <a:r>
              <a:t/>
            </a:r>
            <a:endParaRPr sz="1350">
              <a:solidFill>
                <a:schemeClr val="dk1"/>
              </a:solidFill>
              <a:highlight>
                <a:srgbClr val="E5E5E5"/>
              </a:highlight>
            </a:endParaRPr>
          </a:p>
          <a:p>
            <a:pPr indent="0" lvl="0" marL="0" rtl="0" algn="l">
              <a:lnSpc>
                <a:spcPct val="115000"/>
              </a:lnSpc>
              <a:spcBef>
                <a:spcPts val="1600"/>
              </a:spcBef>
              <a:spcAft>
                <a:spcPts val="0"/>
              </a:spcAft>
              <a:buClr>
                <a:schemeClr val="dk1"/>
              </a:buClr>
              <a:buSzPts val="1061"/>
              <a:buFont typeface="Arial"/>
              <a:buNone/>
            </a:pPr>
            <a:r>
              <a:t/>
            </a:r>
            <a:endParaRPr sz="1350">
              <a:solidFill>
                <a:schemeClr val="dk1"/>
              </a:solidFill>
              <a:highlight>
                <a:srgbClr val="E5E5E5"/>
              </a:highlight>
            </a:endParaRPr>
          </a:p>
          <a:p>
            <a:pPr indent="0" lvl="0" marL="0" rtl="0" algn="l">
              <a:lnSpc>
                <a:spcPct val="115000"/>
              </a:lnSpc>
              <a:spcBef>
                <a:spcPts val="1600"/>
              </a:spcBef>
              <a:spcAft>
                <a:spcPts val="0"/>
              </a:spcAft>
              <a:buClr>
                <a:schemeClr val="dk1"/>
              </a:buClr>
              <a:buSzPts val="1061"/>
              <a:buFont typeface="Arial"/>
              <a:buNone/>
            </a:pPr>
            <a:r>
              <a:t/>
            </a:r>
            <a:endParaRPr sz="1350">
              <a:solidFill>
                <a:schemeClr val="dk1"/>
              </a:solidFill>
              <a:highlight>
                <a:srgbClr val="E5E5E5"/>
              </a:highlight>
            </a:endParaRPr>
          </a:p>
          <a:p>
            <a:pPr indent="0" lvl="0" marL="0" rtl="0" algn="l">
              <a:lnSpc>
                <a:spcPct val="115000"/>
              </a:lnSpc>
              <a:spcBef>
                <a:spcPts val="1600"/>
              </a:spcBef>
              <a:spcAft>
                <a:spcPts val="0"/>
              </a:spcAft>
              <a:buClr>
                <a:schemeClr val="dk1"/>
              </a:buClr>
              <a:buSzPts val="1061"/>
              <a:buFont typeface="Arial"/>
              <a:buNone/>
            </a:pPr>
            <a:r>
              <a:t/>
            </a:r>
            <a:endParaRPr sz="1350">
              <a:solidFill>
                <a:schemeClr val="dk1"/>
              </a:solidFill>
              <a:highlight>
                <a:srgbClr val="E5E5E5"/>
              </a:highlight>
            </a:endParaRPr>
          </a:p>
          <a:p>
            <a:pPr indent="0" lvl="0" marL="0" rtl="0" algn="l">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&lt;img</a:t>
            </a:r>
            <a:r>
              <a:rPr lang="pt-BR" sz="1350">
                <a:solidFill>
                  <a:srgbClr val="000000"/>
                </a:solidFill>
                <a:highlight>
                  <a:srgbClr val="E5E5E5"/>
                </a:highlight>
                <a:latin typeface="Arial"/>
                <a:ea typeface="Arial"/>
                <a:cs typeface="Arial"/>
                <a:sym typeface="Arial"/>
              </a:rPr>
              <a:t> src="grafico.jpg" alt="Gráfico demonstrativo do nível de escolaridade dos usuários" </a:t>
            </a:r>
            <a:r>
              <a:rPr lang="pt-BR" sz="1350">
                <a:solidFill>
                  <a:srgbClr val="0000FF"/>
                </a:solidFill>
                <a:highlight>
                  <a:srgbClr val="E5E5E5"/>
                </a:highlight>
                <a:latin typeface="Arial"/>
                <a:ea typeface="Arial"/>
                <a:cs typeface="Arial"/>
                <a:sym typeface="Arial"/>
              </a:rPr>
              <a:t>/&gt; </a:t>
            </a:r>
            <a:endParaRPr/>
          </a:p>
          <a:p>
            <a:pPr indent="0" lvl="0" marL="0" rtl="0" algn="l">
              <a:lnSpc>
                <a:spcPct val="115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&lt;p&gt;&lt;a </a:t>
            </a:r>
            <a:r>
              <a:rPr lang="pt-BR" sz="1350">
                <a:solidFill>
                  <a:srgbClr val="000000"/>
                </a:solidFill>
                <a:highlight>
                  <a:srgbClr val="E5E5E5"/>
                </a:highlight>
                <a:latin typeface="Arial"/>
                <a:ea typeface="Arial"/>
                <a:cs typeface="Arial"/>
                <a:sym typeface="Arial"/>
              </a:rPr>
              <a:t>href="graficoPesquisa.html"&gt;A descrição textual do gráfico&lt;/a&gt; está disponível em outra página</a:t>
            </a:r>
            <a:r>
              <a:rPr lang="pt-BR" sz="1350">
                <a:solidFill>
                  <a:srgbClr val="0000FF"/>
                </a:solidFill>
                <a:highlight>
                  <a:srgbClr val="E5E5E5"/>
                </a:highlight>
                <a:latin typeface="Arial"/>
                <a:ea typeface="Arial"/>
                <a:cs typeface="Arial"/>
                <a:sym typeface="Arial"/>
              </a:rPr>
              <a:t>&lt;/p&gt;</a:t>
            </a:r>
            <a:endParaRPr/>
          </a:p>
          <a:p>
            <a:pPr indent="0" lvl="0" marL="0" rtl="0" algn="just">
              <a:lnSpc>
                <a:spcPct val="115000"/>
              </a:lnSpc>
              <a:spcBef>
                <a:spcPts val="3300"/>
              </a:spcBef>
              <a:spcAft>
                <a:spcPts val="0"/>
              </a:spcAft>
              <a:buClr>
                <a:schemeClr val="dk1"/>
              </a:buClr>
              <a:buSzPts val="1100"/>
              <a:buFont typeface="Arial"/>
              <a:buNone/>
            </a:pPr>
            <a:r>
              <a:t/>
            </a:r>
            <a:endParaRPr sz="1200">
              <a:solidFill>
                <a:srgbClr val="000000"/>
              </a:solidFill>
            </a:endParaRPr>
          </a:p>
          <a:p>
            <a:pPr indent="0" lvl="0" marL="0" rtl="0" algn="l">
              <a:lnSpc>
                <a:spcPct val="115000"/>
              </a:lnSpc>
              <a:spcBef>
                <a:spcPts val="800"/>
              </a:spcBef>
              <a:spcAft>
                <a:spcPts val="0"/>
              </a:spcAft>
              <a:buSzPts val="1800"/>
              <a:buNone/>
            </a:pPr>
            <a:r>
              <a:t/>
            </a:r>
            <a:endParaRPr/>
          </a:p>
        </p:txBody>
      </p:sp>
      <p:pic>
        <p:nvPicPr>
          <p:cNvPr id="365" name="Google Shape;365;p48"/>
          <p:cNvPicPr preferRelativeResize="0"/>
          <p:nvPr/>
        </p:nvPicPr>
        <p:blipFill rotWithShape="1">
          <a:blip r:embed="rId3">
            <a:alphaModFix/>
          </a:blip>
          <a:srcRect b="0" l="0" r="0" t="0"/>
          <a:stretch/>
        </p:blipFill>
        <p:spPr>
          <a:xfrm>
            <a:off x="2040850" y="1575000"/>
            <a:ext cx="4230976" cy="199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pt-BR">
                <a:solidFill>
                  <a:srgbClr val="000000"/>
                </a:solidFill>
              </a:rPr>
              <a:t>Imagens Complexas</a:t>
            </a:r>
            <a:endParaRPr/>
          </a:p>
        </p:txBody>
      </p:sp>
      <p:sp>
        <p:nvSpPr>
          <p:cNvPr id="371" name="Google Shape;371;p4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92"/>
              <a:buFont typeface="Arial"/>
              <a:buNone/>
            </a:pPr>
            <a:r>
              <a:rPr lang="pt-BR" sz="1300">
                <a:solidFill>
                  <a:srgbClr val="000000"/>
                </a:solidFill>
                <a:latin typeface="Arial"/>
                <a:ea typeface="Arial"/>
                <a:cs typeface="Arial"/>
                <a:sym typeface="Arial"/>
              </a:rPr>
              <a:t>No caso de gráficos e imagens complexas precisamos fornecer uma descrição mais detalhada. A solução, nestes casos, é fornecer as informações do gráfico no próprio contexto </a:t>
            </a:r>
            <a:r>
              <a:rPr b="1" lang="pt-BR" sz="1300">
                <a:solidFill>
                  <a:srgbClr val="000000"/>
                </a:solidFill>
                <a:latin typeface="Arial"/>
                <a:ea typeface="Arial"/>
                <a:cs typeface="Arial"/>
                <a:sym typeface="Arial"/>
              </a:rPr>
              <a:t>antes</a:t>
            </a:r>
            <a:r>
              <a:rPr lang="pt-BR" sz="1300">
                <a:solidFill>
                  <a:srgbClr val="000000"/>
                </a:solidFill>
                <a:latin typeface="Arial"/>
                <a:ea typeface="Arial"/>
                <a:cs typeface="Arial"/>
                <a:sym typeface="Arial"/>
              </a:rPr>
              <a:t> ou </a:t>
            </a:r>
            <a:r>
              <a:rPr b="1" lang="pt-BR" sz="1300">
                <a:solidFill>
                  <a:srgbClr val="000000"/>
                </a:solidFill>
                <a:latin typeface="Arial"/>
                <a:ea typeface="Arial"/>
                <a:cs typeface="Arial"/>
                <a:sym typeface="Arial"/>
              </a:rPr>
              <a:t>depois</a:t>
            </a:r>
            <a:r>
              <a:rPr lang="pt-BR" sz="1300">
                <a:solidFill>
                  <a:srgbClr val="000000"/>
                </a:solidFill>
                <a:latin typeface="Arial"/>
                <a:ea typeface="Arial"/>
                <a:cs typeface="Arial"/>
                <a:sym typeface="Arial"/>
              </a:rPr>
              <a:t> da imagem ou então em um </a:t>
            </a:r>
            <a:r>
              <a:rPr b="1" lang="pt-BR" sz="1300">
                <a:solidFill>
                  <a:srgbClr val="000000"/>
                </a:solidFill>
                <a:latin typeface="Arial"/>
                <a:ea typeface="Arial"/>
                <a:cs typeface="Arial"/>
                <a:sym typeface="Arial"/>
              </a:rPr>
              <a:t>link</a:t>
            </a:r>
            <a:r>
              <a:rPr lang="pt-BR" sz="1300">
                <a:solidFill>
                  <a:srgbClr val="000000"/>
                </a:solidFill>
                <a:latin typeface="Arial"/>
                <a:ea typeface="Arial"/>
                <a:cs typeface="Arial"/>
                <a:sym typeface="Arial"/>
              </a:rPr>
              <a:t> </a:t>
            </a:r>
            <a:r>
              <a:rPr b="1" lang="pt-BR" sz="1300">
                <a:solidFill>
                  <a:srgbClr val="000000"/>
                </a:solidFill>
                <a:latin typeface="Arial"/>
                <a:ea typeface="Arial"/>
                <a:cs typeface="Arial"/>
                <a:sym typeface="Arial"/>
              </a:rPr>
              <a:t>logo após</a:t>
            </a:r>
            <a:r>
              <a:rPr lang="pt-BR" sz="1300">
                <a:solidFill>
                  <a:srgbClr val="000000"/>
                </a:solidFill>
                <a:latin typeface="Arial"/>
                <a:ea typeface="Arial"/>
                <a:cs typeface="Arial"/>
                <a:sym typeface="Arial"/>
              </a:rPr>
              <a:t> a imagem. Conforme podemos ver no exemplo abaixo, foi fornecida uma breve descrição para a imagem no atributo alt e, além disso, foi fornecido o link para a descrição detalhada do gráfico. Neste link, o usuário terá acesso aos dados do gráfico em forma textual.</a:t>
            </a:r>
            <a:endParaRPr/>
          </a:p>
          <a:p>
            <a:pPr indent="0" lvl="0" marL="0" rtl="0" algn="l">
              <a:lnSpc>
                <a:spcPct val="115000"/>
              </a:lnSpc>
              <a:spcBef>
                <a:spcPts val="800"/>
              </a:spcBef>
              <a:spcAft>
                <a:spcPts val="0"/>
              </a:spcAft>
              <a:buSzPts val="1350"/>
              <a:buNone/>
            </a:pPr>
            <a:r>
              <a:rPr lang="pt-BR" sz="1350">
                <a:solidFill>
                  <a:srgbClr val="000000"/>
                </a:solidFill>
                <a:latin typeface="Arial"/>
                <a:ea typeface="Arial"/>
                <a:cs typeface="Arial"/>
                <a:sym typeface="Arial"/>
              </a:rPr>
              <a:t>Ao desabilitarmos as imagens do </a:t>
            </a:r>
            <a:r>
              <a:rPr lang="pt-BR" sz="1350" u="sng">
                <a:solidFill>
                  <a:srgbClr val="000000"/>
                </a:solidFill>
                <a:latin typeface="Arial"/>
                <a:ea typeface="Arial"/>
                <a:cs typeface="Arial"/>
                <a:sym typeface="Arial"/>
                <a:hlinkClick r:id="rId3">
                  <a:extLst>
                    <a:ext uri="{A12FA001-AC4F-418D-AE19-62706E023703}">
                      <ahyp:hlinkClr val="tx"/>
                    </a:ext>
                  </a:extLst>
                </a:hlinkClick>
              </a:rPr>
              <a:t>navegador</a:t>
            </a:r>
            <a:r>
              <a:rPr lang="pt-BR" sz="1350">
                <a:solidFill>
                  <a:srgbClr val="000000"/>
                </a:solidFill>
                <a:latin typeface="Arial"/>
                <a:ea typeface="Arial"/>
                <a:cs typeface="Arial"/>
                <a:sym typeface="Arial"/>
              </a:rPr>
              <a:t>, podemos visualizar os textos alternativos:</a:t>
            </a:r>
            <a:endParaRPr/>
          </a:p>
          <a:p>
            <a:pPr indent="0" lvl="0" marL="0" rtl="0" algn="l">
              <a:lnSpc>
                <a:spcPct val="115000"/>
              </a:lnSpc>
              <a:spcBef>
                <a:spcPts val="1600"/>
              </a:spcBef>
              <a:spcAft>
                <a:spcPts val="0"/>
              </a:spcAft>
              <a:buClr>
                <a:schemeClr val="dk1"/>
              </a:buClr>
              <a:buSzPts val="1061"/>
              <a:buFont typeface="Arial"/>
              <a:buNone/>
            </a:pPr>
            <a:r>
              <a:t/>
            </a:r>
            <a:endParaRPr sz="1350">
              <a:solidFill>
                <a:schemeClr val="dk1"/>
              </a:solidFill>
            </a:endParaRPr>
          </a:p>
        </p:txBody>
      </p:sp>
      <p:pic>
        <p:nvPicPr>
          <p:cNvPr id="372" name="Google Shape;372;p49"/>
          <p:cNvPicPr preferRelativeResize="0"/>
          <p:nvPr/>
        </p:nvPicPr>
        <p:blipFill rotWithShape="1">
          <a:blip r:embed="rId4">
            <a:alphaModFix/>
          </a:blip>
          <a:srcRect b="0" l="0" r="0" t="0"/>
          <a:stretch/>
        </p:blipFill>
        <p:spPr>
          <a:xfrm>
            <a:off x="852975" y="3290413"/>
            <a:ext cx="6019800" cy="119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pt-BR" sz="1800">
                <a:solidFill>
                  <a:srgbClr val="000000"/>
                </a:solidFill>
              </a:rPr>
              <a:t>Principais barreiras que pessoas com deficiência, pessoas idosas ou com alguma limitação encontram ao utilizar a Web</a:t>
            </a:r>
            <a:endParaRPr/>
          </a:p>
        </p:txBody>
      </p:sp>
      <p:sp>
        <p:nvSpPr>
          <p:cNvPr id="91" name="Google Shape;91;p5"/>
          <p:cNvSpPr txBox="1"/>
          <p:nvPr>
            <p:ph idx="1" type="body"/>
          </p:nvPr>
        </p:nvSpPr>
        <p:spPr>
          <a:xfrm>
            <a:off x="311700" y="1152425"/>
            <a:ext cx="8520600" cy="3712652"/>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lnSpc>
                <a:spcPct val="136363"/>
              </a:lnSpc>
              <a:spcBef>
                <a:spcPts val="0"/>
              </a:spcBef>
              <a:spcAft>
                <a:spcPts val="0"/>
              </a:spcAft>
              <a:buSzPts val="1400"/>
              <a:buNone/>
            </a:pPr>
            <a:r>
              <a:rPr b="1" lang="pt-BR" sz="1400">
                <a:solidFill>
                  <a:srgbClr val="000000"/>
                </a:solidFill>
                <a:latin typeface="Open Sans"/>
                <a:ea typeface="Open Sans"/>
                <a:cs typeface="Open Sans"/>
                <a:sym typeface="Open Sans"/>
              </a:rPr>
              <a:t>cegueira: </a:t>
            </a:r>
            <a:r>
              <a:rPr lang="pt-BR" sz="1400">
                <a:solidFill>
                  <a:srgbClr val="000000"/>
                </a:solidFill>
                <a:highlight>
                  <a:srgbClr val="F6F6F6"/>
                </a:highlight>
                <a:latin typeface="Open Sans"/>
                <a:ea typeface="Open Sans"/>
                <a:cs typeface="Open Sans"/>
                <a:sym typeface="Open Sans"/>
              </a:rPr>
              <a:t>Para terem acesso ao meio digital, as pessoas cegas geralmente utilizam softwares </a:t>
            </a:r>
            <a:r>
              <a:rPr b="1" lang="pt-BR" sz="1400">
                <a:solidFill>
                  <a:srgbClr val="000000"/>
                </a:solidFill>
                <a:highlight>
                  <a:srgbClr val="F6F6F6"/>
                </a:highlight>
                <a:latin typeface="Open Sans"/>
                <a:ea typeface="Open Sans"/>
                <a:cs typeface="Open Sans"/>
                <a:sym typeface="Open Sans"/>
              </a:rPr>
              <a:t>leitores de tela e navegam utilizando o teclado.</a:t>
            </a:r>
            <a:endParaRPr/>
          </a:p>
          <a:p>
            <a:pPr indent="0" lvl="0" marL="0" rtl="0" algn="just">
              <a:lnSpc>
                <a:spcPct val="115000"/>
              </a:lnSpc>
              <a:spcBef>
                <a:spcPts val="2500"/>
              </a:spcBef>
              <a:spcAft>
                <a:spcPts val="0"/>
              </a:spcAft>
              <a:buSzPts val="1400"/>
              <a:buNone/>
            </a:pPr>
            <a:r>
              <a:rPr b="1" lang="pt-BR" sz="1400">
                <a:solidFill>
                  <a:srgbClr val="000000"/>
                </a:solidFill>
                <a:latin typeface="Open Sans"/>
                <a:ea typeface="Open Sans"/>
                <a:cs typeface="Open Sans"/>
                <a:sym typeface="Open Sans"/>
              </a:rPr>
              <a:t>Barreiras enfrentadas por pessoas com deficiência visual - cegueira:</a:t>
            </a:r>
            <a:endParaRPr/>
          </a:p>
          <a:p>
            <a:pPr indent="-304800" lvl="0" marL="1320800" marR="215900" rtl="0" algn="just">
              <a:lnSpc>
                <a:spcPct val="115000"/>
              </a:lnSpc>
              <a:spcBef>
                <a:spcPts val="310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Imagens sem descrição</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Vídeos sem alternativa textual ou sonora</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Funções que não funcionam pelo teclado</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Links mal descritos</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Tabelas que não fazem sentido quando lidas linearmente</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Formulários sem sequência lógica</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Campos de formulário sem descrição adequada</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Arquivos pouco acessíveis.</a:t>
            </a:r>
            <a:endParaRPr/>
          </a:p>
          <a:p>
            <a:pPr indent="0" lvl="0" marL="0" rtl="0" algn="l">
              <a:lnSpc>
                <a:spcPct val="136363"/>
              </a:lnSpc>
              <a:spcBef>
                <a:spcPts val="4400"/>
              </a:spcBef>
              <a:spcAft>
                <a:spcPts val="0"/>
              </a:spcAft>
              <a:buClr>
                <a:schemeClr val="dk1"/>
              </a:buClr>
              <a:buSzPts val="1061"/>
              <a:buFont typeface="Arial"/>
              <a:buNone/>
            </a:pPr>
            <a:r>
              <a:t/>
            </a:r>
            <a:endParaRPr sz="1350">
              <a:solidFill>
                <a:srgbClr val="696868"/>
              </a:solidFill>
              <a:highlight>
                <a:srgbClr val="F6F6F6"/>
              </a:highlight>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311700" y="175394"/>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Imagens que são links</a:t>
            </a:r>
            <a:endParaRPr/>
          </a:p>
        </p:txBody>
      </p:sp>
      <p:sp>
        <p:nvSpPr>
          <p:cNvPr id="378" name="Google Shape;378;p50"/>
          <p:cNvSpPr txBox="1"/>
          <p:nvPr>
            <p:ph idx="1" type="body"/>
          </p:nvPr>
        </p:nvSpPr>
        <p:spPr>
          <a:xfrm>
            <a:off x="311700" y="1043362"/>
            <a:ext cx="8520600" cy="3655113"/>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300"/>
              <a:buFont typeface="Arial"/>
              <a:buNone/>
            </a:pPr>
            <a:r>
              <a:rPr lang="pt-BR" sz="1300">
                <a:solidFill>
                  <a:srgbClr val="000000"/>
                </a:solidFill>
                <a:latin typeface="Arial"/>
                <a:ea typeface="Arial"/>
                <a:cs typeface="Arial"/>
                <a:sym typeface="Arial"/>
              </a:rPr>
              <a:t>Quando um usuário com leitor de tela passa por um link, ele é informado pelo leitor que aquele elemento é um link e lhe é informado o texto do mesmo. No entanto, se quisermos substituir um link por uma imagem, o ideal é que o façamos através do CSS, de modo que o texto do link continue sendo lido normalmente pelo leitor de tela.</a:t>
            </a:r>
            <a:endParaRPr/>
          </a:p>
          <a:p>
            <a:pPr indent="0" lvl="0" marL="0" rtl="0" algn="just">
              <a:lnSpc>
                <a:spcPct val="115000"/>
              </a:lnSpc>
              <a:spcBef>
                <a:spcPts val="2500"/>
              </a:spcBef>
              <a:spcAft>
                <a:spcPts val="0"/>
              </a:spcAft>
              <a:buSzPts val="1300"/>
              <a:buNone/>
            </a:pPr>
            <a:r>
              <a:rPr lang="pt-BR" sz="1300">
                <a:solidFill>
                  <a:srgbClr val="000000"/>
                </a:solidFill>
                <a:latin typeface="Arial"/>
                <a:ea typeface="Arial"/>
                <a:cs typeface="Arial"/>
                <a:sym typeface="Arial"/>
              </a:rPr>
              <a:t>Caso não seja possível substituir o link pela imagem através do CSS, é necessário que a imagem possua um texto alternativo (alt). É preciso que o texto alternativo seja curto e objetivo, representando o seu destino. No exemplo abaixo, o texto no atributo alt deve ser simplesmente “livros”, o mesmo texto que aparece visualmente na imagem.</a:t>
            </a:r>
            <a:endParaRPr/>
          </a:p>
          <a:p>
            <a:pPr indent="0" lvl="0" marL="0" rtl="0" algn="l">
              <a:lnSpc>
                <a:spcPct val="115000"/>
              </a:lnSpc>
              <a:spcBef>
                <a:spcPts val="2500"/>
              </a:spcBef>
              <a:spcAft>
                <a:spcPts val="0"/>
              </a:spcAft>
              <a:buSzPts val="1350"/>
              <a:buNone/>
            </a:pPr>
            <a:r>
              <a:rPr lang="pt-BR" sz="1350">
                <a:solidFill>
                  <a:srgbClr val="0000FF"/>
                </a:solidFill>
                <a:highlight>
                  <a:srgbClr val="E5E5E5"/>
                </a:highlight>
              </a:rPr>
              <a:t>&lt;a </a:t>
            </a:r>
            <a:r>
              <a:rPr lang="pt-BR" sz="1350">
                <a:solidFill>
                  <a:srgbClr val="000000"/>
                </a:solidFill>
                <a:highlight>
                  <a:srgbClr val="E5E5E5"/>
                </a:highlight>
              </a:rPr>
              <a:t>href="livros.html"</a:t>
            </a:r>
            <a:r>
              <a:rPr lang="pt-BR" sz="1350">
                <a:solidFill>
                  <a:srgbClr val="0000FF"/>
                </a:solidFill>
                <a:highlight>
                  <a:srgbClr val="E5E5E5"/>
                </a:highlight>
              </a:rPr>
              <a:t>&gt;</a:t>
            </a:r>
            <a:r>
              <a:rPr lang="pt-BR" sz="1350">
                <a:solidFill>
                  <a:srgbClr val="000000"/>
                </a:solidFill>
                <a:highlight>
                  <a:srgbClr val="E5E5E5"/>
                </a:highlight>
              </a:rPr>
              <a:t> </a:t>
            </a:r>
            <a:endParaRPr/>
          </a:p>
          <a:p>
            <a:pPr indent="0" lvl="0" marL="0" rtl="0" algn="l">
              <a:lnSpc>
                <a:spcPct val="115000"/>
              </a:lnSpc>
              <a:spcBef>
                <a:spcPts val="2500"/>
              </a:spcBef>
              <a:spcAft>
                <a:spcPts val="0"/>
              </a:spcAft>
              <a:buSzPts val="1350"/>
              <a:buNone/>
            </a:pPr>
            <a:r>
              <a:rPr lang="pt-BR" sz="1350">
                <a:solidFill>
                  <a:srgbClr val="0000FF"/>
                </a:solidFill>
                <a:highlight>
                  <a:srgbClr val="E5E5E5"/>
                </a:highlight>
              </a:rPr>
              <a:t>&lt;img</a:t>
            </a:r>
            <a:r>
              <a:rPr lang="pt-BR" sz="1350">
                <a:solidFill>
                  <a:srgbClr val="000000"/>
                </a:solidFill>
                <a:highlight>
                  <a:srgbClr val="E5E5E5"/>
                </a:highlight>
              </a:rPr>
              <a:t> src="books.jpg" alt="Livros"</a:t>
            </a:r>
            <a:r>
              <a:rPr lang="pt-BR" sz="1350">
                <a:solidFill>
                  <a:srgbClr val="0000FF"/>
                </a:solidFill>
                <a:highlight>
                  <a:srgbClr val="E5E5E5"/>
                </a:highlight>
              </a:rPr>
              <a:t>/&gt;</a:t>
            </a:r>
            <a:r>
              <a:rPr lang="pt-BR" sz="1350">
                <a:solidFill>
                  <a:srgbClr val="000000"/>
                </a:solidFill>
                <a:highlight>
                  <a:srgbClr val="E5E5E5"/>
                </a:highlight>
              </a:rPr>
              <a:t> </a:t>
            </a:r>
            <a:endParaRPr/>
          </a:p>
          <a:p>
            <a:pPr indent="0" lvl="0" marL="0" rtl="0" algn="l">
              <a:lnSpc>
                <a:spcPct val="115000"/>
              </a:lnSpc>
              <a:spcBef>
                <a:spcPts val="2500"/>
              </a:spcBef>
              <a:spcAft>
                <a:spcPts val="0"/>
              </a:spcAft>
              <a:buClr>
                <a:schemeClr val="dk1"/>
              </a:buClr>
              <a:buSzPts val="1061"/>
              <a:buFont typeface="Arial"/>
              <a:buNone/>
            </a:pPr>
            <a:r>
              <a:rPr lang="pt-BR" sz="1350">
                <a:solidFill>
                  <a:srgbClr val="0000FF"/>
                </a:solidFill>
                <a:highlight>
                  <a:srgbClr val="E5E5E5"/>
                </a:highlight>
              </a:rPr>
              <a:t>&lt;/a&gt;</a:t>
            </a:r>
            <a:endParaRPr/>
          </a:p>
          <a:p>
            <a:pPr indent="0" lvl="0" marL="0" rtl="0" algn="l">
              <a:lnSpc>
                <a:spcPct val="115000"/>
              </a:lnSpc>
              <a:spcBef>
                <a:spcPts val="800"/>
              </a:spcBef>
              <a:spcAft>
                <a:spcPts val="0"/>
              </a:spcAft>
              <a:buSzPts val="1800"/>
              <a:buNone/>
            </a:pPr>
            <a:r>
              <a:t/>
            </a:r>
            <a:endParaRPr/>
          </a:p>
        </p:txBody>
      </p:sp>
      <p:pic>
        <p:nvPicPr>
          <p:cNvPr id="379" name="Google Shape;379;p50"/>
          <p:cNvPicPr preferRelativeResize="0"/>
          <p:nvPr/>
        </p:nvPicPr>
        <p:blipFill rotWithShape="1">
          <a:blip r:embed="rId3">
            <a:alphaModFix/>
          </a:blip>
          <a:srcRect b="0" l="0" r="0" t="0"/>
          <a:stretch/>
        </p:blipFill>
        <p:spPr>
          <a:xfrm>
            <a:off x="3460463" y="2947613"/>
            <a:ext cx="1952625" cy="1152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311700" y="310337"/>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Imagens que são botões</a:t>
            </a:r>
            <a:endParaRPr/>
          </a:p>
        </p:txBody>
      </p:sp>
      <p:sp>
        <p:nvSpPr>
          <p:cNvPr id="385" name="Google Shape;385;p5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highlight>
                  <a:srgbClr val="FFFFFF"/>
                </a:highlight>
                <a:latin typeface="Arial"/>
                <a:ea typeface="Arial"/>
                <a:cs typeface="Arial"/>
                <a:sym typeface="Arial"/>
              </a:rPr>
              <a:t>São elementos</a:t>
            </a:r>
            <a:r>
              <a:rPr lang="pt-BR" sz="1350">
                <a:solidFill>
                  <a:srgbClr val="0000FF"/>
                </a:solidFill>
                <a:highlight>
                  <a:srgbClr val="FFFFFF"/>
                </a:highlight>
                <a:latin typeface="Arial"/>
                <a:ea typeface="Arial"/>
                <a:cs typeface="Arial"/>
                <a:sym typeface="Arial"/>
              </a:rPr>
              <a:t> </a:t>
            </a:r>
            <a:r>
              <a:rPr b="1" lang="pt-BR" sz="1350">
                <a:solidFill>
                  <a:srgbClr val="0000FF"/>
                </a:solidFill>
                <a:highlight>
                  <a:srgbClr val="FFFFFF"/>
                </a:highlight>
                <a:latin typeface="Arial"/>
                <a:ea typeface="Arial"/>
                <a:cs typeface="Arial"/>
                <a:sym typeface="Arial"/>
              </a:rPr>
              <a:t>input</a:t>
            </a:r>
            <a:r>
              <a:rPr lang="pt-BR" sz="1350">
                <a:solidFill>
                  <a:srgbClr val="000000"/>
                </a:solidFill>
                <a:highlight>
                  <a:srgbClr val="FFFFFF"/>
                </a:highlight>
                <a:latin typeface="Arial"/>
                <a:ea typeface="Arial"/>
                <a:cs typeface="Arial"/>
                <a:sym typeface="Arial"/>
              </a:rPr>
              <a:t> do tipo </a:t>
            </a:r>
            <a:r>
              <a:rPr b="1" lang="pt-BR" sz="1350">
                <a:solidFill>
                  <a:srgbClr val="0000FF"/>
                </a:solidFill>
                <a:highlight>
                  <a:srgbClr val="FFFFFF"/>
                </a:highlight>
                <a:latin typeface="Arial"/>
                <a:ea typeface="Arial"/>
                <a:cs typeface="Arial"/>
                <a:sym typeface="Arial"/>
              </a:rPr>
              <a:t>image</a:t>
            </a:r>
            <a:r>
              <a:rPr lang="pt-BR" sz="1350">
                <a:solidFill>
                  <a:srgbClr val="000000"/>
                </a:solidFill>
                <a:highlight>
                  <a:srgbClr val="FFFFFF"/>
                </a:highlight>
                <a:latin typeface="Arial"/>
                <a:ea typeface="Arial"/>
                <a:cs typeface="Arial"/>
                <a:sym typeface="Arial"/>
              </a:rPr>
              <a:t> (input type="image"). Para os botões de imagem que servem para o mesmo propósito do botão do tipo submit, deve ser fornecida uma descrição textual para o botão através do atributo alt, conforme o exemplo a seguir.</a:t>
            </a:r>
            <a:endParaRPr/>
          </a:p>
          <a:p>
            <a:pPr indent="0" lvl="0" marL="0" rtl="0" algn="just">
              <a:lnSpc>
                <a:spcPct val="115000"/>
              </a:lnSpc>
              <a:spcBef>
                <a:spcPts val="1600"/>
              </a:spcBef>
              <a:spcAft>
                <a:spcPts val="0"/>
              </a:spcAft>
              <a:buSzPts val="1350"/>
              <a:buNone/>
            </a:pPr>
            <a:r>
              <a:t/>
            </a:r>
            <a:endParaRPr sz="1350">
              <a:solidFill>
                <a:srgbClr val="000000"/>
              </a:solidFill>
              <a:highlight>
                <a:srgbClr val="FFFFFF"/>
              </a:highlight>
              <a:latin typeface="Arial"/>
              <a:ea typeface="Arial"/>
              <a:cs typeface="Arial"/>
              <a:sym typeface="Arial"/>
            </a:endParaRPr>
          </a:p>
          <a:p>
            <a:pPr indent="0" lvl="0" marL="0" rtl="0" algn="just">
              <a:lnSpc>
                <a:spcPct val="115000"/>
              </a:lnSpc>
              <a:spcBef>
                <a:spcPts val="1600"/>
              </a:spcBef>
              <a:spcAft>
                <a:spcPts val="0"/>
              </a:spcAft>
              <a:buSzPts val="1350"/>
              <a:buNone/>
            </a:pPr>
            <a:r>
              <a:rPr lang="pt-BR" sz="1350">
                <a:solidFill>
                  <a:srgbClr val="000000"/>
                </a:solidFill>
                <a:highlight>
                  <a:srgbClr val="FFFFFF"/>
                </a:highlight>
                <a:latin typeface="Arial"/>
                <a:ea typeface="Arial"/>
                <a:cs typeface="Arial"/>
                <a:sym typeface="Arial"/>
              </a:rPr>
              <a:t>Já para outros tipos de botões (reset, submit e button), é preciso substituir o botão pela imagem que se deseja utilizar através do CSS, já que o comportamento dos leitores de tela quanto ao atributo alt nesses tipos de botões é bastante variável. Nesse caso, para que o botão seja acessível, ele deve possuir um </a:t>
            </a:r>
            <a:r>
              <a:rPr b="1" lang="pt-BR" sz="1350">
                <a:solidFill>
                  <a:srgbClr val="000000"/>
                </a:solidFill>
                <a:highlight>
                  <a:srgbClr val="FFFFFF"/>
                </a:highlight>
                <a:latin typeface="Arial"/>
                <a:ea typeface="Arial"/>
                <a:cs typeface="Arial"/>
                <a:sym typeface="Arial"/>
              </a:rPr>
              <a:t>value</a:t>
            </a:r>
            <a:r>
              <a:rPr lang="pt-BR" sz="1350">
                <a:solidFill>
                  <a:srgbClr val="000000"/>
                </a:solidFill>
                <a:highlight>
                  <a:srgbClr val="FFFFFF"/>
                </a:highlight>
                <a:latin typeface="Arial"/>
                <a:ea typeface="Arial"/>
                <a:cs typeface="Arial"/>
                <a:sym typeface="Arial"/>
              </a:rPr>
              <a:t> descritivo, conforme o exemplo a seguir.</a:t>
            </a:r>
            <a:endParaRPr/>
          </a:p>
          <a:p>
            <a:pPr indent="0" lvl="0" marL="0" rtl="0" algn="l">
              <a:lnSpc>
                <a:spcPct val="115000"/>
              </a:lnSpc>
              <a:spcBef>
                <a:spcPts val="1600"/>
              </a:spcBef>
              <a:spcAft>
                <a:spcPts val="0"/>
              </a:spcAft>
              <a:buSzPts val="1350"/>
              <a:buNone/>
            </a:pPr>
            <a:r>
              <a:rPr lang="pt-BR" sz="1350">
                <a:solidFill>
                  <a:srgbClr val="696868"/>
                </a:solidFill>
                <a:highlight>
                  <a:srgbClr val="FFFFFF"/>
                </a:highlight>
              </a:rPr>
              <a:t>		</a:t>
            </a:r>
            <a:endParaRPr/>
          </a:p>
          <a:p>
            <a:pPr indent="0" lvl="0" marL="0" rtl="0" algn="l">
              <a:lnSpc>
                <a:spcPct val="115000"/>
              </a:lnSpc>
              <a:spcBef>
                <a:spcPts val="1600"/>
              </a:spcBef>
              <a:spcAft>
                <a:spcPts val="0"/>
              </a:spcAft>
              <a:buSzPts val="1350"/>
              <a:buNone/>
            </a:pPr>
            <a:r>
              <a:t/>
            </a:r>
            <a:endParaRPr sz="1350">
              <a:solidFill>
                <a:srgbClr val="696868"/>
              </a:solidFill>
              <a:highlight>
                <a:srgbClr val="FFFFFF"/>
              </a:highlight>
            </a:endParaRPr>
          </a:p>
          <a:p>
            <a:pPr indent="-69850" lvl="0" marL="279400" marR="279400" rtl="0" algn="l">
              <a:lnSpc>
                <a:spcPct val="115000"/>
              </a:lnSpc>
              <a:spcBef>
                <a:spcPts val="1600"/>
              </a:spcBef>
              <a:spcAft>
                <a:spcPts val="0"/>
              </a:spcAft>
              <a:buClr>
                <a:schemeClr val="dk1"/>
              </a:buClr>
              <a:buSzPts val="1100"/>
              <a:buFont typeface="Arial"/>
              <a:buNone/>
            </a:pPr>
            <a:r>
              <a:t/>
            </a:r>
            <a:endParaRPr sz="1100">
              <a:solidFill>
                <a:srgbClr val="696868"/>
              </a:solidFill>
              <a:highlight>
                <a:srgbClr val="E5E5E5"/>
              </a:highlight>
            </a:endParaRPr>
          </a:p>
          <a:p>
            <a:pPr indent="0" lvl="0" marL="0" rtl="0" algn="l">
              <a:lnSpc>
                <a:spcPct val="115000"/>
              </a:lnSpc>
              <a:spcBef>
                <a:spcPts val="0"/>
              </a:spcBef>
              <a:spcAft>
                <a:spcPts val="0"/>
              </a:spcAft>
              <a:buSzPts val="1350"/>
              <a:buNone/>
            </a:pPr>
            <a:r>
              <a:t/>
            </a:r>
            <a:endParaRPr sz="1350">
              <a:solidFill>
                <a:srgbClr val="696868"/>
              </a:solidFill>
              <a:highlight>
                <a:srgbClr val="FFFFFF"/>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FFFFFF"/>
              </a:highlight>
            </a:endParaRPr>
          </a:p>
        </p:txBody>
      </p:sp>
      <p:pic>
        <p:nvPicPr>
          <p:cNvPr id="386" name="Google Shape;386;p51"/>
          <p:cNvPicPr preferRelativeResize="0"/>
          <p:nvPr/>
        </p:nvPicPr>
        <p:blipFill rotWithShape="1">
          <a:blip r:embed="rId3">
            <a:alphaModFix/>
          </a:blip>
          <a:srcRect b="0" l="0" r="0" t="0"/>
          <a:stretch/>
        </p:blipFill>
        <p:spPr>
          <a:xfrm>
            <a:off x="451700" y="2041775"/>
            <a:ext cx="1762125" cy="572700"/>
          </a:xfrm>
          <a:prstGeom prst="rect">
            <a:avLst/>
          </a:prstGeom>
          <a:noFill/>
          <a:ln>
            <a:noFill/>
          </a:ln>
        </p:spPr>
      </p:pic>
      <p:pic>
        <p:nvPicPr>
          <p:cNvPr id="387" name="Google Shape;387;p51"/>
          <p:cNvPicPr preferRelativeResize="0"/>
          <p:nvPr/>
        </p:nvPicPr>
        <p:blipFill rotWithShape="1">
          <a:blip r:embed="rId4">
            <a:alphaModFix/>
          </a:blip>
          <a:srcRect b="0" l="0" r="0" t="0"/>
          <a:stretch/>
        </p:blipFill>
        <p:spPr>
          <a:xfrm>
            <a:off x="594575" y="3638513"/>
            <a:ext cx="1619250" cy="714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Imagens que são botões</a:t>
            </a:r>
            <a:endParaRPr/>
          </a:p>
        </p:txBody>
      </p:sp>
      <p:sp>
        <p:nvSpPr>
          <p:cNvPr id="393" name="Google Shape;393;p5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600"/>
              <a:buNone/>
            </a:pPr>
            <a:r>
              <a:rPr b="1" lang="pt-BR" sz="1600">
                <a:solidFill>
                  <a:srgbClr val="000000"/>
                </a:solidFill>
                <a:latin typeface="Arial"/>
                <a:ea typeface="Arial"/>
                <a:cs typeface="Arial"/>
                <a:sym typeface="Arial"/>
              </a:rPr>
              <a:t>HTML</a:t>
            </a:r>
            <a:r>
              <a:rPr lang="pt-BR" sz="1600">
                <a:solidFill>
                  <a:srgbClr val="000000"/>
                </a:solidFill>
                <a:latin typeface="Arial"/>
                <a:ea typeface="Arial"/>
                <a:cs typeface="Arial"/>
                <a:sym typeface="Arial"/>
              </a:rPr>
              <a:t>:</a:t>
            </a:r>
            <a:endParaRPr/>
          </a:p>
          <a:p>
            <a:pPr indent="0" lvl="0" marL="279400" marR="279400" rtl="0" algn="l">
              <a:lnSpc>
                <a:spcPct val="115000"/>
              </a:lnSpc>
              <a:spcBef>
                <a:spcPts val="800"/>
              </a:spcBef>
              <a:spcAft>
                <a:spcPts val="0"/>
              </a:spcAft>
              <a:buSzPts val="1600"/>
              <a:buNone/>
            </a:pPr>
            <a:r>
              <a:rPr lang="pt-BR" sz="1600">
                <a:solidFill>
                  <a:srgbClr val="000000"/>
                </a:solidFill>
                <a:highlight>
                  <a:srgbClr val="E5E5E5"/>
                </a:highlight>
                <a:latin typeface="Arial"/>
                <a:ea typeface="Arial"/>
                <a:cs typeface="Arial"/>
                <a:sym typeface="Arial"/>
              </a:rPr>
              <a:t>&lt;input type="reset" name="limpar" value="Limpar" class="btLimpar"/&gt;</a:t>
            </a:r>
            <a:endParaRPr/>
          </a:p>
          <a:p>
            <a:pPr indent="0" lvl="0" marL="0" rtl="0" algn="l">
              <a:lnSpc>
                <a:spcPct val="115000"/>
              </a:lnSpc>
              <a:spcBef>
                <a:spcPts val="1700"/>
              </a:spcBef>
              <a:spcAft>
                <a:spcPts val="0"/>
              </a:spcAft>
              <a:buSzPts val="1600"/>
              <a:buNone/>
            </a:pPr>
            <a:r>
              <a:rPr lang="pt-BR" sz="1600">
                <a:solidFill>
                  <a:srgbClr val="000000"/>
                </a:solidFill>
                <a:latin typeface="Arial"/>
                <a:ea typeface="Arial"/>
                <a:cs typeface="Arial"/>
                <a:sym typeface="Arial"/>
              </a:rPr>
              <a:t> </a:t>
            </a:r>
            <a:r>
              <a:rPr b="1" lang="pt-BR" sz="1600">
                <a:solidFill>
                  <a:srgbClr val="000000"/>
                </a:solidFill>
                <a:latin typeface="Arial"/>
                <a:ea typeface="Arial"/>
                <a:cs typeface="Arial"/>
                <a:sym typeface="Arial"/>
              </a:rPr>
              <a:t>CSS</a:t>
            </a:r>
            <a:r>
              <a:rPr lang="pt-BR" sz="1600">
                <a:solidFill>
                  <a:srgbClr val="000000"/>
                </a:solidFill>
                <a:latin typeface="Arial"/>
                <a:ea typeface="Arial"/>
                <a:cs typeface="Arial"/>
                <a:sym typeface="Arial"/>
              </a:rPr>
              <a:t>:</a:t>
            </a:r>
            <a:endParaRPr/>
          </a:p>
          <a:p>
            <a:pPr indent="0" lvl="0" marL="279400" marR="279400" rtl="0" algn="l">
              <a:lnSpc>
                <a:spcPct val="115000"/>
              </a:lnSpc>
              <a:spcBef>
                <a:spcPts val="800"/>
              </a:spcBef>
              <a:spcAft>
                <a:spcPts val="0"/>
              </a:spcAft>
              <a:buSzPts val="1600"/>
              <a:buNone/>
            </a:pPr>
            <a:r>
              <a:rPr lang="pt-BR" sz="1600">
                <a:solidFill>
                  <a:srgbClr val="000000"/>
                </a:solidFill>
                <a:highlight>
                  <a:srgbClr val="E5E5E5"/>
                </a:highlight>
                <a:latin typeface="Arial"/>
                <a:ea typeface="Arial"/>
                <a:cs typeface="Arial"/>
                <a:sym typeface="Arial"/>
              </a:rPr>
              <a:t>input.btLimpar{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background:transparenturl(btLimpar.jpg) no-repeat left top;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width:100px;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height:47px;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text-indent:-20000px;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border:0; </a:t>
            </a:r>
            <a:endParaRPr/>
          </a:p>
          <a:p>
            <a:pPr indent="0" lvl="0" marL="279400" marR="279400" rtl="0" algn="l">
              <a:lnSpc>
                <a:spcPct val="115000"/>
              </a:lnSpc>
              <a:spcBef>
                <a:spcPts val="0"/>
              </a:spcBef>
              <a:spcAft>
                <a:spcPts val="0"/>
              </a:spcAft>
              <a:buSzPts val="1600"/>
              <a:buNone/>
            </a:pPr>
            <a:r>
              <a:rPr lang="pt-BR" sz="1600">
                <a:solidFill>
                  <a:srgbClr val="000000"/>
                </a:solidFill>
                <a:highlight>
                  <a:srgbClr val="E5E5E5"/>
                </a:highlight>
                <a:latin typeface="Arial"/>
                <a:ea typeface="Arial"/>
                <a:cs typeface="Arial"/>
                <a:sym typeface="Arial"/>
              </a:rPr>
              <a:t>}</a:t>
            </a:r>
            <a:endParaRPr/>
          </a:p>
          <a:p>
            <a:pPr indent="0" lvl="0" marL="0" rtl="0" algn="l">
              <a:lnSpc>
                <a:spcPct val="115000"/>
              </a:lnSpc>
              <a:spcBef>
                <a:spcPts val="0"/>
              </a:spcBef>
              <a:spcAft>
                <a:spcPts val="0"/>
              </a:spcAft>
              <a:buSzPts val="1350"/>
              <a:buNone/>
            </a:pPr>
            <a:r>
              <a:t/>
            </a:r>
            <a:endParaRPr sz="1350">
              <a:solidFill>
                <a:srgbClr val="696868"/>
              </a:solidFill>
              <a:highlight>
                <a:srgbClr val="FFFFFF"/>
              </a:highlight>
            </a:endParaRPr>
          </a:p>
          <a:p>
            <a:pPr indent="0" lvl="0" marL="0" rtl="0" algn="l">
              <a:lnSpc>
                <a:spcPct val="115000"/>
              </a:lnSpc>
              <a:spcBef>
                <a:spcPts val="1600"/>
              </a:spcBef>
              <a:spcAft>
                <a:spcPts val="0"/>
              </a:spcAft>
              <a:buSzPts val="1350"/>
              <a:buNone/>
            </a:pPr>
            <a:r>
              <a:t/>
            </a:r>
            <a:endParaRPr sz="1350">
              <a:solidFill>
                <a:srgbClr val="696868"/>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11700" y="157775"/>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pt-BR" sz="2400">
                <a:solidFill>
                  <a:srgbClr val="000000"/>
                </a:solidFill>
              </a:rPr>
              <a:t>Imagens Decorativas</a:t>
            </a:r>
            <a:endParaRPr/>
          </a:p>
        </p:txBody>
      </p:sp>
      <p:sp>
        <p:nvSpPr>
          <p:cNvPr id="399" name="Google Shape;399;p53"/>
          <p:cNvSpPr txBox="1"/>
          <p:nvPr>
            <p:ph idx="1" type="body"/>
          </p:nvPr>
        </p:nvSpPr>
        <p:spPr>
          <a:xfrm>
            <a:off x="162844" y="610475"/>
            <a:ext cx="8669456" cy="4380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pt-BR" sz="1100">
                <a:solidFill>
                  <a:srgbClr val="000000"/>
                </a:solidFill>
                <a:latin typeface="Arial"/>
                <a:ea typeface="Arial"/>
                <a:cs typeface="Arial"/>
                <a:sym typeface="Arial"/>
              </a:rPr>
              <a:t>A ideia é que as imagens decorativas sejam ignoradas pelos leitores de tela. Para tal, essas imagens devem ser inseridas por </a:t>
            </a:r>
            <a:r>
              <a:rPr b="1" lang="pt-BR" sz="1100">
                <a:solidFill>
                  <a:srgbClr val="000000"/>
                </a:solidFill>
                <a:latin typeface="Arial"/>
                <a:ea typeface="Arial"/>
                <a:cs typeface="Arial"/>
                <a:sym typeface="Arial"/>
              </a:rPr>
              <a:t>CSS</a:t>
            </a:r>
            <a:r>
              <a:rPr lang="pt-BR" sz="1100">
                <a:solidFill>
                  <a:srgbClr val="000000"/>
                </a:solidFill>
                <a:latin typeface="Arial"/>
                <a:ea typeface="Arial"/>
                <a:cs typeface="Arial"/>
                <a:sym typeface="Arial"/>
              </a:rPr>
              <a:t>. Um exemplo de imagem decorativa são os marcadores estilizados para listas (na figura a seguir, as setas na cor laranja). No exemplo abaixo, essas imagens foram inseridas por CSS.</a:t>
            </a:r>
            <a:endParaRPr/>
          </a:p>
          <a:p>
            <a:pPr indent="-69850" lvl="0" marL="279400" marR="279400" rtl="0" algn="just">
              <a:lnSpc>
                <a:spcPct val="100000"/>
              </a:lnSpc>
              <a:spcBef>
                <a:spcPts val="800"/>
              </a:spcBef>
              <a:spcAft>
                <a:spcPts val="0"/>
              </a:spcAft>
              <a:buClr>
                <a:schemeClr val="dk1"/>
              </a:buClr>
              <a:buSzPts val="1000"/>
              <a:buFont typeface="Arial"/>
              <a:buNone/>
            </a:pPr>
            <a:r>
              <a:rPr b="1" lang="pt-BR" sz="1000">
                <a:solidFill>
                  <a:srgbClr val="000000"/>
                </a:solidFill>
                <a:latin typeface="Arial"/>
                <a:ea typeface="Arial"/>
                <a:cs typeface="Arial"/>
                <a:sym typeface="Arial"/>
              </a:rPr>
              <a:t>CSS</a:t>
            </a:r>
            <a:r>
              <a:rPr lang="pt-BR" sz="1000">
                <a:solidFill>
                  <a:srgbClr val="000000"/>
                </a:solidFill>
                <a:latin typeface="Arial"/>
                <a:ea typeface="Arial"/>
                <a:cs typeface="Arial"/>
                <a:sym typeface="Arial"/>
              </a:rPr>
              <a:t>:</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#content ul.bullet li {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list-style-type: none;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text-align: center left;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background-image: url(../images/ex-list-bullet.PNG);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background-position: center left;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background-repeat: no-repeat;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padding: .3em 0 .2em 1.1em;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#content ul.bullet { </a:t>
            </a:r>
            <a:endParaRPr/>
          </a:p>
          <a:p>
            <a:pPr indent="0" lvl="0" marL="279400" marR="279400" rtl="0" algn="just">
              <a:lnSpc>
                <a:spcPct val="100000"/>
              </a:lnSpc>
              <a:spcBef>
                <a:spcPts val="0"/>
              </a:spcBef>
              <a:spcAft>
                <a:spcPts val="0"/>
              </a:spcAft>
              <a:buSzPts val="1100"/>
              <a:buNone/>
            </a:pPr>
            <a:r>
              <a:rPr lang="pt-BR" sz="1100">
                <a:solidFill>
                  <a:srgbClr val="000000"/>
                </a:solidFill>
                <a:highlight>
                  <a:srgbClr val="E5E5E5"/>
                </a:highlight>
                <a:latin typeface="Arial"/>
                <a:ea typeface="Arial"/>
                <a:cs typeface="Arial"/>
                <a:sym typeface="Arial"/>
              </a:rPr>
              <a:t>margin: 0 0 .3em -.5em; </a:t>
            </a:r>
            <a:endParaRPr/>
          </a:p>
          <a:p>
            <a:pPr indent="0" lvl="0" marL="279400" marR="279400" rtl="0" algn="l">
              <a:lnSpc>
                <a:spcPct val="100000"/>
              </a:lnSpc>
              <a:spcBef>
                <a:spcPts val="0"/>
              </a:spcBef>
              <a:spcAft>
                <a:spcPts val="0"/>
              </a:spcAft>
              <a:buSzPts val="1100"/>
              <a:buNone/>
            </a:pPr>
            <a:r>
              <a:rPr lang="pt-BR" sz="1100">
                <a:solidFill>
                  <a:srgbClr val="000000"/>
                </a:solidFill>
                <a:highlight>
                  <a:srgbClr val="E5E5E5"/>
                </a:highlight>
              </a:rPr>
              <a:t>}</a:t>
            </a:r>
            <a:endParaRPr/>
          </a:p>
          <a:p>
            <a:pPr indent="-69850" lvl="0" marL="279400" marR="279400" rtl="0" algn="just">
              <a:lnSpc>
                <a:spcPct val="100000"/>
              </a:lnSpc>
              <a:spcBef>
                <a:spcPts val="0"/>
              </a:spcBef>
              <a:spcAft>
                <a:spcPts val="0"/>
              </a:spcAft>
              <a:buClr>
                <a:schemeClr val="dk1"/>
              </a:buClr>
              <a:buSzPts val="1200"/>
              <a:buNone/>
            </a:pPr>
            <a:r>
              <a:t/>
            </a:r>
            <a:endParaRPr b="1" sz="1200">
              <a:solidFill>
                <a:srgbClr val="000000"/>
              </a:solidFill>
              <a:latin typeface="Arial"/>
              <a:ea typeface="Arial"/>
              <a:cs typeface="Arial"/>
              <a:sym typeface="Arial"/>
            </a:endParaRPr>
          </a:p>
          <a:p>
            <a:pPr indent="-69850" lvl="0" marL="279400" marR="279400" rtl="0" algn="just">
              <a:lnSpc>
                <a:spcPct val="100000"/>
              </a:lnSpc>
              <a:spcBef>
                <a:spcPts val="0"/>
              </a:spcBef>
              <a:spcAft>
                <a:spcPts val="0"/>
              </a:spcAft>
              <a:buClr>
                <a:schemeClr val="dk1"/>
              </a:buClr>
              <a:buSzPts val="1200"/>
              <a:buNone/>
            </a:pPr>
            <a:r>
              <a:rPr b="1" lang="pt-BR" sz="1200">
                <a:solidFill>
                  <a:srgbClr val="000000"/>
                </a:solidFill>
                <a:latin typeface="Arial"/>
                <a:ea typeface="Arial"/>
                <a:cs typeface="Arial"/>
                <a:sym typeface="Arial"/>
              </a:rPr>
              <a:t>HTML</a:t>
            </a:r>
            <a:r>
              <a:rPr lang="pt-BR" sz="1200">
                <a:solidFill>
                  <a:srgbClr val="000000"/>
                </a:solidFill>
                <a:latin typeface="Arial"/>
                <a:ea typeface="Arial"/>
                <a:cs typeface="Arial"/>
                <a:sym typeface="Arial"/>
              </a:rPr>
              <a:t>:					</a:t>
            </a:r>
            <a:endParaRPr/>
          </a:p>
          <a:p>
            <a:pPr indent="-69850" lvl="0" marL="279400" marR="279400" rtl="0" algn="just">
              <a:lnSpc>
                <a:spcPct val="100000"/>
              </a:lnSpc>
              <a:spcBef>
                <a:spcPts val="0"/>
              </a:spcBef>
              <a:spcAft>
                <a:spcPts val="0"/>
              </a:spcAft>
              <a:buClr>
                <a:schemeClr val="dk1"/>
              </a:buClr>
              <a:buSzPts val="1200"/>
              <a:buNone/>
            </a:pPr>
            <a:r>
              <a:rPr lang="pt-BR" sz="1200">
                <a:solidFill>
                  <a:srgbClr val="0000FF"/>
                </a:solidFill>
                <a:highlight>
                  <a:srgbClr val="E5E5E5"/>
                </a:highlight>
                <a:latin typeface="Arial"/>
                <a:ea typeface="Arial"/>
                <a:cs typeface="Arial"/>
                <a:sym typeface="Arial"/>
              </a:rPr>
              <a:t>&lt;ul class="bullet" &gt; </a:t>
            </a:r>
            <a:endParaRPr/>
          </a:p>
          <a:p>
            <a:pPr indent="-69850" lvl="0" marL="279400" marR="279400" rtl="0" algn="just">
              <a:lnSpc>
                <a:spcPct val="100000"/>
              </a:lnSpc>
              <a:spcBef>
                <a:spcPts val="0"/>
              </a:spcBef>
              <a:spcAft>
                <a:spcPts val="0"/>
              </a:spcAft>
              <a:buClr>
                <a:schemeClr val="dk1"/>
              </a:buClr>
              <a:buSzPts val="1200"/>
              <a:buNone/>
            </a:pP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Item de lista 1</a:t>
            </a: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 </a:t>
            </a:r>
            <a:endParaRPr/>
          </a:p>
          <a:p>
            <a:pPr indent="-69850" lvl="0" marL="279400" marR="279400" rtl="0" algn="just">
              <a:lnSpc>
                <a:spcPct val="100000"/>
              </a:lnSpc>
              <a:spcBef>
                <a:spcPts val="0"/>
              </a:spcBef>
              <a:spcAft>
                <a:spcPts val="0"/>
              </a:spcAft>
              <a:buClr>
                <a:schemeClr val="dk1"/>
              </a:buClr>
              <a:buSzPts val="1200"/>
              <a:buNone/>
            </a:pP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Item de lista 2</a:t>
            </a: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 </a:t>
            </a:r>
            <a:endParaRPr/>
          </a:p>
          <a:p>
            <a:pPr indent="-69850" lvl="0" marL="279400" marR="279400" rtl="0" algn="just">
              <a:lnSpc>
                <a:spcPct val="100000"/>
              </a:lnSpc>
              <a:spcBef>
                <a:spcPts val="0"/>
              </a:spcBef>
              <a:spcAft>
                <a:spcPts val="0"/>
              </a:spcAft>
              <a:buClr>
                <a:schemeClr val="dk1"/>
              </a:buClr>
              <a:buSzPts val="1200"/>
              <a:buNone/>
            </a:pP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Item de lista 3</a:t>
            </a:r>
            <a:r>
              <a:rPr lang="pt-BR" sz="1200">
                <a:solidFill>
                  <a:srgbClr val="0000FF"/>
                </a:solidFill>
                <a:highlight>
                  <a:srgbClr val="E5E5E5"/>
                </a:highlight>
                <a:latin typeface="Arial"/>
                <a:ea typeface="Arial"/>
                <a:cs typeface="Arial"/>
                <a:sym typeface="Arial"/>
              </a:rPr>
              <a:t>&lt;/li&gt;</a:t>
            </a:r>
            <a:r>
              <a:rPr lang="pt-BR" sz="1200">
                <a:solidFill>
                  <a:srgbClr val="000000"/>
                </a:solidFill>
                <a:highlight>
                  <a:srgbClr val="E5E5E5"/>
                </a:highlight>
                <a:latin typeface="Arial"/>
                <a:ea typeface="Arial"/>
                <a:cs typeface="Arial"/>
                <a:sym typeface="Arial"/>
              </a:rPr>
              <a:t> </a:t>
            </a:r>
            <a:endParaRPr/>
          </a:p>
          <a:p>
            <a:pPr indent="-69850" lvl="0" marL="279400" marR="279400" rtl="0" algn="just">
              <a:lnSpc>
                <a:spcPct val="100000"/>
              </a:lnSpc>
              <a:spcBef>
                <a:spcPts val="0"/>
              </a:spcBef>
              <a:spcAft>
                <a:spcPts val="0"/>
              </a:spcAft>
              <a:buClr>
                <a:schemeClr val="dk1"/>
              </a:buClr>
              <a:buSzPts val="1200"/>
              <a:buNone/>
            </a:pPr>
            <a:r>
              <a:rPr lang="pt-BR" sz="1200">
                <a:solidFill>
                  <a:srgbClr val="0000FF"/>
                </a:solidFill>
                <a:highlight>
                  <a:srgbClr val="E5E5E5"/>
                </a:highlight>
                <a:latin typeface="Arial"/>
                <a:ea typeface="Arial"/>
                <a:cs typeface="Arial"/>
                <a:sym typeface="Arial"/>
              </a:rPr>
              <a:t>&lt;/ul&gt;</a:t>
            </a:r>
            <a:endParaRPr/>
          </a:p>
          <a:p>
            <a:pPr indent="0" lvl="0" marL="0" rtl="0" algn="l">
              <a:lnSpc>
                <a:spcPct val="115000"/>
              </a:lnSpc>
              <a:spcBef>
                <a:spcPts val="0"/>
              </a:spcBef>
              <a:spcAft>
                <a:spcPts val="0"/>
              </a:spcAft>
              <a:buSzPts val="1800"/>
              <a:buNone/>
            </a:pPr>
            <a:r>
              <a:t/>
            </a:r>
            <a:endParaRPr/>
          </a:p>
        </p:txBody>
      </p:sp>
      <p:pic>
        <p:nvPicPr>
          <p:cNvPr id="400" name="Google Shape;400;p53"/>
          <p:cNvPicPr preferRelativeResize="0"/>
          <p:nvPr/>
        </p:nvPicPr>
        <p:blipFill rotWithShape="1">
          <a:blip r:embed="rId3">
            <a:alphaModFix/>
          </a:blip>
          <a:srcRect b="0" l="0" r="0" t="0"/>
          <a:stretch/>
        </p:blipFill>
        <p:spPr>
          <a:xfrm>
            <a:off x="5099863" y="1822430"/>
            <a:ext cx="2236602" cy="195212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Imagens Decorativas</a:t>
            </a:r>
            <a:endParaRPr/>
          </a:p>
        </p:txBody>
      </p:sp>
      <p:sp>
        <p:nvSpPr>
          <p:cNvPr id="406" name="Google Shape;406;p5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highlight>
                  <a:srgbClr val="FFFFFF"/>
                </a:highlight>
                <a:latin typeface="Arial"/>
                <a:ea typeface="Arial"/>
                <a:cs typeface="Arial"/>
                <a:sym typeface="Arial"/>
              </a:rPr>
              <a:t>Como segunda opção, imagens sem conteúdo que não foram inseridas por CSS devem ter o atributo alt nulo (alt="") e não apresentar atributo </a:t>
            </a:r>
            <a:r>
              <a:rPr b="1" lang="pt-BR" sz="1350">
                <a:solidFill>
                  <a:srgbClr val="000000"/>
                </a:solidFill>
                <a:highlight>
                  <a:srgbClr val="FFFFFF"/>
                </a:highlight>
                <a:latin typeface="Arial"/>
                <a:ea typeface="Arial"/>
                <a:cs typeface="Arial"/>
                <a:sym typeface="Arial"/>
              </a:rPr>
              <a:t>title</a:t>
            </a:r>
            <a:r>
              <a:rPr lang="pt-BR" sz="1350">
                <a:solidFill>
                  <a:srgbClr val="000000"/>
                </a:solidFill>
                <a:highlight>
                  <a:srgbClr val="FFFFFF"/>
                </a:highlight>
                <a:latin typeface="Arial"/>
                <a:ea typeface="Arial"/>
                <a:cs typeface="Arial"/>
                <a:sym typeface="Arial"/>
              </a:rPr>
              <a:t>. O atributo alt com valor nulo indica ao leitor de tela que a imagem em questão pode ser ignorada. No exemplo a seguir, temos um link que é formado pelo texto do link ("Contato") e por um ícone (imagem de um telefone). Essa imagem está inserida no código dentro da tag &lt;a&gt;. O texto do link é "contato", informação esta que é suficientemente descritiva. Se fosse fornecida uma descrição para a imagem, o leitor de tela iria "ler" para o usuário informações desnecessárias. Assim, para que o leitor de tela ignore a imagem e leia simplesmente o texto do link, deixamos o alt da imagem nulo. Vale lembrar que o mais recomendado é inserir a imagem por CSS.</a:t>
            </a:r>
            <a:endParaRPr/>
          </a:p>
          <a:p>
            <a:pPr indent="0" lvl="0" marL="0" rtl="0" algn="l">
              <a:lnSpc>
                <a:spcPct val="100000"/>
              </a:lnSpc>
              <a:spcBef>
                <a:spcPts val="16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&lt;a</a:t>
            </a:r>
            <a:r>
              <a:rPr lang="pt-BR" sz="1350">
                <a:solidFill>
                  <a:srgbClr val="000000"/>
                </a:solidFill>
                <a:highlight>
                  <a:srgbClr val="E5E5E5"/>
                </a:highlight>
                <a:latin typeface="Arial"/>
                <a:ea typeface="Arial"/>
                <a:cs typeface="Arial"/>
                <a:sym typeface="Arial"/>
              </a:rPr>
              <a:t> href="contact.html"</a:t>
            </a:r>
            <a:r>
              <a:rPr lang="pt-BR" sz="1350">
                <a:solidFill>
                  <a:srgbClr val="0000FF"/>
                </a:solidFill>
                <a:highlight>
                  <a:srgbClr val="E5E5E5"/>
                </a:highlight>
                <a:latin typeface="Arial"/>
                <a:ea typeface="Arial"/>
                <a:cs typeface="Arial"/>
                <a:sym typeface="Arial"/>
              </a:rPr>
              <a:t>&gt;</a:t>
            </a:r>
            <a:r>
              <a:rPr lang="pt-BR" sz="1350">
                <a:solidFill>
                  <a:srgbClr val="000000"/>
                </a:solidFill>
                <a:highlight>
                  <a:srgbClr val="E5E5E5"/>
                </a:highlight>
                <a:latin typeface="Arial"/>
                <a:ea typeface="Arial"/>
                <a:cs typeface="Arial"/>
                <a:sym typeface="Arial"/>
              </a:rPr>
              <a:t> </a:t>
            </a:r>
            <a:r>
              <a:rPr lang="pt-BR" sz="1350">
                <a:solidFill>
                  <a:srgbClr val="0000FF"/>
                </a:solidFill>
                <a:highlight>
                  <a:srgbClr val="E5E5E5"/>
                </a:highlight>
                <a:latin typeface="Arial"/>
                <a:ea typeface="Arial"/>
                <a:cs typeface="Arial"/>
                <a:sym typeface="Arial"/>
              </a:rPr>
              <a:t>&lt;img src</a:t>
            </a:r>
            <a:r>
              <a:rPr lang="pt-BR" sz="1350">
                <a:solidFill>
                  <a:srgbClr val="000000"/>
                </a:solidFill>
                <a:highlight>
                  <a:srgbClr val="E5E5E5"/>
                </a:highlight>
                <a:latin typeface="Arial"/>
                <a:ea typeface="Arial"/>
                <a:cs typeface="Arial"/>
                <a:sym typeface="Arial"/>
              </a:rPr>
              <a:t>="phoneicon.gif" alt=""</a:t>
            </a:r>
            <a:r>
              <a:rPr lang="pt-BR" sz="1350">
                <a:solidFill>
                  <a:srgbClr val="0000FF"/>
                </a:solidFill>
                <a:highlight>
                  <a:srgbClr val="E5E5E5"/>
                </a:highlight>
                <a:latin typeface="Arial"/>
                <a:ea typeface="Arial"/>
                <a:cs typeface="Arial"/>
                <a:sym typeface="Arial"/>
              </a:rPr>
              <a:t> /&gt; </a:t>
            </a:r>
            <a:r>
              <a:rPr lang="pt-BR" sz="1350">
                <a:solidFill>
                  <a:srgbClr val="000000"/>
                </a:solidFill>
                <a:highlight>
                  <a:srgbClr val="E5E5E5"/>
                </a:highlight>
                <a:latin typeface="Arial"/>
                <a:ea typeface="Arial"/>
                <a:cs typeface="Arial"/>
                <a:sym typeface="Arial"/>
              </a:rPr>
              <a:t>Contato </a:t>
            </a:r>
            <a:r>
              <a:rPr lang="pt-BR" sz="1350">
                <a:solidFill>
                  <a:srgbClr val="0000FF"/>
                </a:solidFill>
                <a:highlight>
                  <a:srgbClr val="E5E5E5"/>
                </a:highlight>
                <a:latin typeface="Arial"/>
                <a:ea typeface="Arial"/>
                <a:cs typeface="Arial"/>
                <a:sym typeface="Arial"/>
              </a:rPr>
              <a:t>&lt;/a&gt;</a:t>
            </a:r>
            <a:endParaRPr/>
          </a:p>
        </p:txBody>
      </p:sp>
      <p:pic>
        <p:nvPicPr>
          <p:cNvPr id="407" name="Google Shape;407;p54"/>
          <p:cNvPicPr preferRelativeResize="0"/>
          <p:nvPr/>
        </p:nvPicPr>
        <p:blipFill rotWithShape="1">
          <a:blip r:embed="rId3">
            <a:alphaModFix/>
          </a:blip>
          <a:srcRect b="0" l="0" r="0" t="0"/>
          <a:stretch/>
        </p:blipFill>
        <p:spPr>
          <a:xfrm>
            <a:off x="1974825" y="3757675"/>
            <a:ext cx="2962225" cy="811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311700" y="0"/>
            <a:ext cx="8520600" cy="62732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Mapas de Imagens</a:t>
            </a:r>
            <a:endParaRPr/>
          </a:p>
        </p:txBody>
      </p:sp>
      <p:sp>
        <p:nvSpPr>
          <p:cNvPr id="413" name="Google Shape;413;p55"/>
          <p:cNvSpPr txBox="1"/>
          <p:nvPr>
            <p:ph idx="1" type="body"/>
          </p:nvPr>
        </p:nvSpPr>
        <p:spPr>
          <a:xfrm>
            <a:off x="311700" y="627322"/>
            <a:ext cx="8520600" cy="424239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pt-BR" sz="1100">
                <a:solidFill>
                  <a:srgbClr val="000000"/>
                </a:solidFill>
                <a:latin typeface="Arial"/>
                <a:ea typeface="Arial"/>
                <a:cs typeface="Arial"/>
                <a:sym typeface="Arial"/>
              </a:rPr>
              <a:t>Um mapa de imagem é uma imagem dividida em áreas selecionáveis. Cada área é um link para outra página ou para outra parte da mesma página. Um exemplo de um mapa de imagem seria a imagem de uma estante de livros onde cada prateleira seria um link para um tipo específico de literatura. </a:t>
            </a:r>
            <a:endParaRPr/>
          </a:p>
          <a:p>
            <a:pPr indent="0" lvl="0" marL="0" rtl="0" algn="just">
              <a:lnSpc>
                <a:spcPct val="100000"/>
              </a:lnSpc>
              <a:spcBef>
                <a:spcPts val="2500"/>
              </a:spcBef>
              <a:spcAft>
                <a:spcPts val="0"/>
              </a:spcAft>
              <a:buClr>
                <a:schemeClr val="dk1"/>
              </a:buClr>
              <a:buSzPts val="1100"/>
              <a:buFont typeface="Arial"/>
              <a:buNone/>
            </a:pPr>
            <a:r>
              <a:rPr lang="pt-BR" sz="1100">
                <a:solidFill>
                  <a:srgbClr val="000000"/>
                </a:solidFill>
                <a:latin typeface="Arial"/>
                <a:ea typeface="Arial"/>
                <a:cs typeface="Arial"/>
                <a:sym typeface="Arial"/>
              </a:rPr>
              <a:t>Para que um mapa de imagem seja acessível, é preciso fornecer uma alternativa em texto para cada uma de suas áreas selecionáveis. </a:t>
            </a:r>
            <a:endParaRPr/>
          </a:p>
          <a:p>
            <a:pPr indent="0" lvl="0" marL="0" rtl="0" algn="just">
              <a:lnSpc>
                <a:spcPct val="100000"/>
              </a:lnSpc>
              <a:spcBef>
                <a:spcPts val="2500"/>
              </a:spcBef>
              <a:spcAft>
                <a:spcPts val="0"/>
              </a:spcAft>
              <a:buSzPts val="1100"/>
              <a:buNone/>
            </a:pPr>
            <a:r>
              <a:rPr b="1" lang="pt-BR" sz="1100">
                <a:solidFill>
                  <a:srgbClr val="000000"/>
                </a:solidFill>
                <a:latin typeface="Arial"/>
                <a:ea typeface="Arial"/>
                <a:cs typeface="Arial"/>
                <a:sym typeface="Arial"/>
              </a:rPr>
              <a:t>Exemplo 1 – Mapa de imagem do lado do cliente</a:t>
            </a:r>
            <a:endParaRPr/>
          </a:p>
          <a:p>
            <a:pPr indent="0" lvl="0" marL="0" rtl="0" algn="just">
              <a:lnSpc>
                <a:spcPct val="100000"/>
              </a:lnSpc>
              <a:spcBef>
                <a:spcPts val="2500"/>
              </a:spcBef>
              <a:spcAft>
                <a:spcPts val="0"/>
              </a:spcAft>
              <a:buSzPts val="1350"/>
              <a:buNone/>
            </a:pPr>
            <a:r>
              <a:rPr lang="pt-BR" sz="1350">
                <a:solidFill>
                  <a:srgbClr val="0000FF"/>
                </a:solidFill>
                <a:highlight>
                  <a:srgbClr val="E5E5E5"/>
                </a:highlight>
                <a:latin typeface="Arial"/>
                <a:ea typeface="Arial"/>
                <a:cs typeface="Arial"/>
                <a:sym typeface="Arial"/>
              </a:rPr>
              <a:t>&lt;img src</a:t>
            </a:r>
            <a:r>
              <a:rPr lang="pt-BR" sz="1350">
                <a:solidFill>
                  <a:srgbClr val="000000"/>
                </a:solidFill>
                <a:highlight>
                  <a:srgbClr val="E5E5E5"/>
                </a:highlight>
                <a:latin typeface="Arial"/>
                <a:ea typeface="Arial"/>
                <a:cs typeface="Arial"/>
                <a:sym typeface="Arial"/>
              </a:rPr>
              <a:t>="mapaImg.jpg" alt="Imagem com alternativas A e B" usemap="#Map"</a:t>
            </a:r>
            <a:r>
              <a:rPr lang="pt-BR" sz="1350">
                <a:solidFill>
                  <a:srgbClr val="0000FF"/>
                </a:solidFill>
                <a:highlight>
                  <a:srgbClr val="E5E5E5"/>
                </a:highlight>
                <a:latin typeface="Arial"/>
                <a:ea typeface="Arial"/>
                <a:cs typeface="Arial"/>
                <a:sym typeface="Arial"/>
              </a:rPr>
              <a:t>/&gt;</a:t>
            </a:r>
            <a:r>
              <a:rPr lang="pt-BR" sz="1350">
                <a:solidFill>
                  <a:srgbClr val="000000"/>
                </a:solidFill>
                <a:highlight>
                  <a:srgbClr val="E5E5E5"/>
                </a:highlight>
                <a:latin typeface="Arial"/>
                <a:ea typeface="Arial"/>
                <a:cs typeface="Arial"/>
                <a:sym typeface="Arial"/>
              </a:rPr>
              <a:t> </a:t>
            </a:r>
            <a:endParaRPr/>
          </a:p>
          <a:p>
            <a:pPr indent="0" lvl="0" marL="0" rtl="0" algn="just">
              <a:lnSpc>
                <a:spcPct val="100000"/>
              </a:lnSpc>
              <a:spcBef>
                <a:spcPts val="2500"/>
              </a:spcBef>
              <a:spcAft>
                <a:spcPts val="0"/>
              </a:spcAft>
              <a:buSzPts val="1350"/>
              <a:buNone/>
            </a:pPr>
            <a:r>
              <a:rPr lang="pt-BR" sz="1350">
                <a:solidFill>
                  <a:srgbClr val="0000FF"/>
                </a:solidFill>
                <a:highlight>
                  <a:srgbClr val="E5E5E5"/>
                </a:highlight>
                <a:latin typeface="Arial"/>
                <a:ea typeface="Arial"/>
                <a:cs typeface="Arial"/>
                <a:sym typeface="Arial"/>
              </a:rPr>
              <a:t>&lt;map</a:t>
            </a:r>
            <a:r>
              <a:rPr lang="pt-BR" sz="1350">
                <a:solidFill>
                  <a:srgbClr val="000000"/>
                </a:solidFill>
                <a:highlight>
                  <a:srgbClr val="E5E5E5"/>
                </a:highlight>
                <a:latin typeface="Arial"/>
                <a:ea typeface="Arial"/>
                <a:cs typeface="Arial"/>
                <a:sym typeface="Arial"/>
              </a:rPr>
              <a:t> name="Map" id="Map"</a:t>
            </a:r>
            <a:r>
              <a:rPr lang="pt-BR" sz="1350">
                <a:solidFill>
                  <a:srgbClr val="0000FF"/>
                </a:solidFill>
                <a:highlight>
                  <a:srgbClr val="E5E5E5"/>
                </a:highlight>
                <a:latin typeface="Arial"/>
                <a:ea typeface="Arial"/>
                <a:cs typeface="Arial"/>
                <a:sym typeface="Arial"/>
              </a:rPr>
              <a:t>&gt;</a:t>
            </a:r>
            <a:r>
              <a:rPr lang="pt-BR" sz="1350">
                <a:solidFill>
                  <a:srgbClr val="000000"/>
                </a:solidFill>
                <a:highlight>
                  <a:srgbClr val="E5E5E5"/>
                </a:highlight>
                <a:latin typeface="Arial"/>
                <a:ea typeface="Arial"/>
                <a:cs typeface="Arial"/>
                <a:sym typeface="Arial"/>
              </a:rPr>
              <a:t> </a:t>
            </a:r>
            <a:endParaRPr/>
          </a:p>
          <a:p>
            <a:pPr indent="0" lvl="0" marL="0" rtl="0" algn="just">
              <a:lnSpc>
                <a:spcPct val="100000"/>
              </a:lnSpc>
              <a:spcBef>
                <a:spcPts val="2500"/>
              </a:spcBef>
              <a:spcAft>
                <a:spcPts val="0"/>
              </a:spcAft>
              <a:buSzPts val="1350"/>
              <a:buNone/>
            </a:pPr>
            <a:r>
              <a:rPr lang="pt-BR" sz="1350">
                <a:solidFill>
                  <a:srgbClr val="0000FF"/>
                </a:solidFill>
                <a:highlight>
                  <a:srgbClr val="E5E5E5"/>
                </a:highlight>
                <a:latin typeface="Arial"/>
                <a:ea typeface="Arial"/>
                <a:cs typeface="Arial"/>
                <a:sym typeface="Arial"/>
              </a:rPr>
              <a:t>&lt;area</a:t>
            </a:r>
            <a:r>
              <a:rPr lang="pt-BR" sz="1350">
                <a:solidFill>
                  <a:srgbClr val="000000"/>
                </a:solidFill>
                <a:highlight>
                  <a:srgbClr val="E5E5E5"/>
                </a:highlight>
                <a:latin typeface="Arial"/>
                <a:ea typeface="Arial"/>
                <a:cs typeface="Arial"/>
                <a:sym typeface="Arial"/>
              </a:rPr>
              <a:t> shape="rect" coords="8,10,63,59" href="a.html" alt="Link para a seção A"</a:t>
            </a:r>
            <a:r>
              <a:rPr lang="pt-BR" sz="1350">
                <a:solidFill>
                  <a:srgbClr val="0000FF"/>
                </a:solidFill>
                <a:highlight>
                  <a:srgbClr val="E5E5E5"/>
                </a:highlight>
                <a:latin typeface="Arial"/>
                <a:ea typeface="Arial"/>
                <a:cs typeface="Arial"/>
                <a:sym typeface="Arial"/>
              </a:rPr>
              <a:t>/&gt;</a:t>
            </a:r>
            <a:r>
              <a:rPr lang="pt-BR" sz="1350">
                <a:solidFill>
                  <a:srgbClr val="000000"/>
                </a:solidFill>
                <a:highlight>
                  <a:srgbClr val="E5E5E5"/>
                </a:highlight>
                <a:latin typeface="Arial"/>
                <a:ea typeface="Arial"/>
                <a:cs typeface="Arial"/>
                <a:sym typeface="Arial"/>
              </a:rPr>
              <a:t> </a:t>
            </a:r>
            <a:endParaRPr/>
          </a:p>
          <a:p>
            <a:pPr indent="0" lvl="0" marL="0" rtl="0" algn="just">
              <a:lnSpc>
                <a:spcPct val="100000"/>
              </a:lnSpc>
              <a:spcBef>
                <a:spcPts val="2500"/>
              </a:spcBef>
              <a:spcAft>
                <a:spcPts val="0"/>
              </a:spcAft>
              <a:buSzPts val="1350"/>
              <a:buNone/>
            </a:pPr>
            <a:r>
              <a:rPr lang="pt-BR" sz="1350">
                <a:solidFill>
                  <a:srgbClr val="0000FF"/>
                </a:solidFill>
                <a:highlight>
                  <a:srgbClr val="E5E5E5"/>
                </a:highlight>
                <a:latin typeface="Arial"/>
                <a:ea typeface="Arial"/>
                <a:cs typeface="Arial"/>
                <a:sym typeface="Arial"/>
              </a:rPr>
              <a:t>&lt;area</a:t>
            </a:r>
            <a:r>
              <a:rPr lang="pt-BR" sz="1350">
                <a:solidFill>
                  <a:srgbClr val="000000"/>
                </a:solidFill>
                <a:highlight>
                  <a:srgbClr val="E5E5E5"/>
                </a:highlight>
                <a:latin typeface="Arial"/>
                <a:ea typeface="Arial"/>
                <a:cs typeface="Arial"/>
                <a:sym typeface="Arial"/>
              </a:rPr>
              <a:t> shape="rect" coords="77,9,126,61" href="b.html" alt="Link para a seção B"</a:t>
            </a:r>
            <a:r>
              <a:rPr lang="pt-BR" sz="1350">
                <a:solidFill>
                  <a:srgbClr val="0000FF"/>
                </a:solidFill>
                <a:highlight>
                  <a:srgbClr val="E5E5E5"/>
                </a:highlight>
                <a:latin typeface="Arial"/>
                <a:ea typeface="Arial"/>
                <a:cs typeface="Arial"/>
                <a:sym typeface="Arial"/>
              </a:rPr>
              <a:t>/&gt; </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FF"/>
                </a:solidFill>
                <a:highlight>
                  <a:srgbClr val="E5E5E5"/>
                </a:highlight>
                <a:latin typeface="Arial"/>
                <a:ea typeface="Arial"/>
                <a:cs typeface="Arial"/>
                <a:sym typeface="Arial"/>
              </a:rPr>
              <a:t>&lt;/map&gt;</a:t>
            </a:r>
            <a:endParaRPr/>
          </a:p>
          <a:p>
            <a:pPr indent="0" lvl="0" marL="0" rtl="0" algn="l">
              <a:lnSpc>
                <a:spcPct val="115000"/>
              </a:lnSpc>
              <a:spcBef>
                <a:spcPts val="800"/>
              </a:spcBef>
              <a:spcAft>
                <a:spcPts val="0"/>
              </a:spcAft>
              <a:buSzPts val="1800"/>
              <a:buNone/>
            </a:pPr>
            <a:r>
              <a:t/>
            </a:r>
            <a:endParaRPr/>
          </a:p>
        </p:txBody>
      </p:sp>
      <p:pic>
        <p:nvPicPr>
          <p:cNvPr id="414" name="Google Shape;414;p55"/>
          <p:cNvPicPr preferRelativeResize="0"/>
          <p:nvPr/>
        </p:nvPicPr>
        <p:blipFill rotWithShape="1">
          <a:blip r:embed="rId3">
            <a:alphaModFix/>
          </a:blip>
          <a:srcRect b="0" l="0" r="0" t="0"/>
          <a:stretch/>
        </p:blipFill>
        <p:spPr>
          <a:xfrm>
            <a:off x="6932700" y="3105675"/>
            <a:ext cx="1504950" cy="1181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311700" y="175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Mapas de Imagens</a:t>
            </a:r>
            <a:endParaRPr/>
          </a:p>
        </p:txBody>
      </p:sp>
      <p:sp>
        <p:nvSpPr>
          <p:cNvPr id="420" name="Google Shape;420;p56"/>
          <p:cNvSpPr txBox="1"/>
          <p:nvPr>
            <p:ph idx="1" type="body"/>
          </p:nvPr>
        </p:nvSpPr>
        <p:spPr>
          <a:xfrm>
            <a:off x="311700" y="748425"/>
            <a:ext cx="8520600" cy="382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pt-BR" sz="1100">
                <a:solidFill>
                  <a:srgbClr val="000000"/>
                </a:solidFill>
                <a:latin typeface="Arial"/>
                <a:ea typeface="Arial"/>
                <a:cs typeface="Arial"/>
                <a:sym typeface="Arial"/>
              </a:rPr>
              <a:t>Exemplo 2 – Mapa de imagem do lado do servidor</a:t>
            </a:r>
            <a:endParaRPr/>
          </a:p>
          <a:p>
            <a:pPr indent="0" lvl="0" marL="0" rtl="0" algn="just">
              <a:lnSpc>
                <a:spcPct val="115000"/>
              </a:lnSpc>
              <a:spcBef>
                <a:spcPts val="2500"/>
              </a:spcBef>
              <a:spcAft>
                <a:spcPts val="0"/>
              </a:spcAft>
              <a:buClr>
                <a:schemeClr val="dk1"/>
              </a:buClr>
              <a:buSzPts val="1100"/>
              <a:buFont typeface="Arial"/>
              <a:buNone/>
            </a:pPr>
            <a:r>
              <a:rPr lang="pt-BR" sz="1100">
                <a:solidFill>
                  <a:srgbClr val="000000"/>
                </a:solidFill>
                <a:latin typeface="Arial"/>
                <a:ea typeface="Arial"/>
                <a:cs typeface="Arial"/>
                <a:sym typeface="Arial"/>
              </a:rPr>
              <a:t>É recomendada a utilização de mapas de imagem do lado do cliente, já que para mapas de imagem do lado do servidor não é possível fornecer um alt para cada uma das zonas ativas, somente para o mapa como um todo. Dessa forma, se a opção for por utilizar um mapa de imagem do lado do servidor, será preciso fornecer links redundantes relativos a cada uma das áreas selecionáveis. </a:t>
            </a:r>
            <a:r>
              <a:rPr lang="pt-BR" sz="1200">
                <a:solidFill>
                  <a:srgbClr val="000000"/>
                </a:solidFill>
                <a:latin typeface="Arial"/>
                <a:ea typeface="Arial"/>
                <a:cs typeface="Arial"/>
                <a:sym typeface="Arial"/>
              </a:rPr>
              <a:t>Todas as imagens que transmitem informação devem possuir uma descrição indicando seu conteúdo.</a:t>
            </a:r>
            <a:endParaRPr/>
          </a:p>
          <a:p>
            <a:pPr indent="-304800" lvl="0" marL="1524000" marR="482600" rtl="0" algn="just">
              <a:lnSpc>
                <a:spcPct val="115000"/>
              </a:lnSpc>
              <a:spcBef>
                <a:spcPts val="2800"/>
              </a:spcBef>
              <a:spcAft>
                <a:spcPts val="0"/>
              </a:spcAft>
              <a:buClr>
                <a:srgbClr val="000000"/>
              </a:buClr>
              <a:buSzPts val="1200"/>
              <a:buChar char="●"/>
            </a:pPr>
            <a:r>
              <a:rPr lang="pt-BR" sz="1200">
                <a:solidFill>
                  <a:srgbClr val="000000"/>
                </a:solidFill>
                <a:latin typeface="Arial"/>
                <a:ea typeface="Arial"/>
                <a:cs typeface="Arial"/>
                <a:sym typeface="Arial"/>
              </a:rPr>
              <a:t>Para imagens que exigem uma descrição mais extensa, deve ser fornecido um texto sucinto no atributo </a:t>
            </a:r>
            <a:r>
              <a:rPr b="1" lang="pt-BR" sz="1200">
                <a:solidFill>
                  <a:srgbClr val="000000"/>
                </a:solidFill>
                <a:latin typeface="Arial"/>
                <a:ea typeface="Arial"/>
                <a:cs typeface="Arial"/>
                <a:sym typeface="Arial"/>
              </a:rPr>
              <a:t>alt</a:t>
            </a:r>
            <a:r>
              <a:rPr lang="pt-BR" sz="1200">
                <a:solidFill>
                  <a:srgbClr val="000000"/>
                </a:solidFill>
                <a:latin typeface="Arial"/>
                <a:ea typeface="Arial"/>
                <a:cs typeface="Arial"/>
                <a:sym typeface="Arial"/>
              </a:rPr>
              <a:t> e a descrição detalhada no próprio contexto ou em um link adjacente.</a:t>
            </a:r>
            <a:endParaRPr/>
          </a:p>
          <a:p>
            <a:pPr indent="-304800" lvl="0" marL="1524000" marR="4826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Imagens decorativas devem ser inseridas por CSS.</a:t>
            </a:r>
            <a:endParaRPr/>
          </a:p>
          <a:p>
            <a:pPr indent="0" lvl="0" marL="0" rtl="0" algn="l">
              <a:lnSpc>
                <a:spcPct val="115000"/>
              </a:lnSpc>
              <a:spcBef>
                <a:spcPts val="3300"/>
              </a:spcBef>
              <a:spcAft>
                <a:spcPts val="0"/>
              </a:spcAft>
              <a:buSzPts val="1800"/>
              <a:buNone/>
            </a:pPr>
            <a:r>
              <a:t/>
            </a:r>
            <a:endParaRPr/>
          </a:p>
        </p:txBody>
      </p:sp>
      <p:pic>
        <p:nvPicPr>
          <p:cNvPr id="421" name="Google Shape;421;p56"/>
          <p:cNvPicPr preferRelativeResize="0"/>
          <p:nvPr/>
        </p:nvPicPr>
        <p:blipFill rotWithShape="1">
          <a:blip r:embed="rId3">
            <a:alphaModFix/>
          </a:blip>
          <a:srcRect b="0" l="0" r="0" t="0"/>
          <a:stretch/>
        </p:blipFill>
        <p:spPr>
          <a:xfrm>
            <a:off x="2055600" y="3357200"/>
            <a:ext cx="2836550" cy="1597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Dicas para descrever uma imagem</a:t>
            </a:r>
            <a:endParaRPr/>
          </a:p>
        </p:txBody>
      </p:sp>
      <p:sp>
        <p:nvSpPr>
          <p:cNvPr id="427" name="Google Shape;427;p5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190500" rtl="0" algn="just">
              <a:lnSpc>
                <a:spcPct val="115000"/>
              </a:lnSpc>
              <a:spcBef>
                <a:spcPts val="0"/>
              </a:spcBef>
              <a:spcAft>
                <a:spcPts val="0"/>
              </a:spcAft>
              <a:buClr>
                <a:schemeClr val="dk1"/>
              </a:buClr>
              <a:buSzPts val="1100"/>
              <a:buFont typeface="Arial"/>
              <a:buNone/>
            </a:pPr>
            <a:r>
              <a:rPr lang="pt-BR" sz="1100">
                <a:solidFill>
                  <a:srgbClr val="000000"/>
                </a:solidFill>
                <a:highlight>
                  <a:srgbClr val="F6F6F6"/>
                </a:highlight>
                <a:latin typeface="Arial"/>
                <a:ea typeface="Arial"/>
                <a:cs typeface="Arial"/>
                <a:sym typeface="Arial"/>
              </a:rPr>
              <a:t>Quando for descrever uma imagem, pergunte-se: </a:t>
            </a:r>
            <a:r>
              <a:rPr b="1" lang="pt-BR" sz="1100">
                <a:solidFill>
                  <a:srgbClr val="000000"/>
                </a:solidFill>
                <a:highlight>
                  <a:srgbClr val="F6F6F6"/>
                </a:highlight>
                <a:latin typeface="Arial"/>
                <a:ea typeface="Arial"/>
                <a:cs typeface="Arial"/>
                <a:sym typeface="Arial"/>
              </a:rPr>
              <a:t>“se eu não pudesse utilizar esta imagem aqui, o que eu escreveria em seu lugar?”</a:t>
            </a:r>
            <a:endParaRPr/>
          </a:p>
          <a:p>
            <a:pPr indent="0" lvl="0" marL="0" rtl="0" algn="just">
              <a:lnSpc>
                <a:spcPct val="115000"/>
              </a:lnSpc>
              <a:spcBef>
                <a:spcPts val="3200"/>
              </a:spcBef>
              <a:spcAft>
                <a:spcPts val="0"/>
              </a:spcAft>
              <a:buSzPts val="1200"/>
              <a:buNone/>
            </a:pPr>
            <a:r>
              <a:rPr b="1" lang="pt-BR" sz="1200">
                <a:solidFill>
                  <a:srgbClr val="000000"/>
                </a:solidFill>
                <a:latin typeface="Arial"/>
                <a:ea typeface="Arial"/>
                <a:cs typeface="Arial"/>
                <a:sym typeface="Arial"/>
              </a:rPr>
              <a:t>Seja objetivo:</a:t>
            </a:r>
            <a:r>
              <a:rPr lang="pt-BR" sz="1200">
                <a:solidFill>
                  <a:srgbClr val="000000"/>
                </a:solidFill>
                <a:latin typeface="Arial"/>
                <a:ea typeface="Arial"/>
                <a:cs typeface="Arial"/>
                <a:sym typeface="Arial"/>
              </a:rPr>
              <a:t> apesar de parecer uma boa ideia descrever uma imagem nos mínimos detalhes, na maioria das vezes não existe essa necessidade. Busque informar simplesmente o que ela transmite, nem a menos e nem a mais. Deixe de lado detalhes pouco importantes e evite informar no texto alternativo mais do que a imagem está passando visualmente. Veja o exemplo a seguir:</a:t>
            </a:r>
            <a:endParaRPr/>
          </a:p>
          <a:p>
            <a:pPr indent="0" lvl="0" marL="0" rtl="0" algn="just">
              <a:lnSpc>
                <a:spcPct val="115000"/>
              </a:lnSpc>
              <a:spcBef>
                <a:spcPts val="2500"/>
              </a:spcBef>
              <a:spcAft>
                <a:spcPts val="0"/>
              </a:spcAft>
              <a:buClr>
                <a:schemeClr val="dk1"/>
              </a:buClr>
              <a:buSzPts val="1100"/>
              <a:buFont typeface="Arial"/>
              <a:buNone/>
            </a:pPr>
            <a:r>
              <a:rPr lang="pt-BR" sz="1100">
                <a:solidFill>
                  <a:srgbClr val="000000"/>
                </a:solidFill>
                <a:latin typeface="Arial"/>
                <a:ea typeface="Arial"/>
                <a:cs typeface="Arial"/>
                <a:sym typeface="Arial"/>
              </a:rPr>
              <a:t>Esta imagem tem a seguinte descrição:</a:t>
            </a:r>
            <a:endParaRPr/>
          </a:p>
          <a:p>
            <a:pPr indent="0" lvl="0" marL="0" marR="279400" rtl="0" algn="just">
              <a:lnSpc>
                <a:spcPct val="115000"/>
              </a:lnSpc>
              <a:spcBef>
                <a:spcPts val="800"/>
              </a:spcBef>
              <a:spcAft>
                <a:spcPts val="0"/>
              </a:spcAft>
              <a:buClr>
                <a:schemeClr val="dk1"/>
              </a:buClr>
              <a:buSzPts val="1100"/>
              <a:buFont typeface="Arial"/>
              <a:buNone/>
            </a:pPr>
            <a:r>
              <a:rPr lang="pt-BR" sz="1100">
                <a:solidFill>
                  <a:srgbClr val="0000FF"/>
                </a:solidFill>
                <a:highlight>
                  <a:srgbClr val="E5E5E5"/>
                </a:highlight>
                <a:latin typeface="Arial"/>
                <a:ea typeface="Arial"/>
                <a:cs typeface="Arial"/>
                <a:sym typeface="Arial"/>
              </a:rPr>
              <a:t>&lt;img</a:t>
            </a:r>
            <a:r>
              <a:rPr lang="pt-BR" sz="1100">
                <a:solidFill>
                  <a:srgbClr val="000000"/>
                </a:solidFill>
                <a:highlight>
                  <a:srgbClr val="E5E5E5"/>
                </a:highlight>
                <a:latin typeface="Arial"/>
                <a:ea typeface="Arial"/>
                <a:cs typeface="Arial"/>
                <a:sym typeface="Arial"/>
              </a:rPr>
              <a:t> src="beach.jpg" alt="Foto de rochas em uma praia da costa do estado de Oreg</a:t>
            </a:r>
            <a:r>
              <a:rPr lang="pt-BR" sz="1100">
                <a:solidFill>
                  <a:srgbClr val="000000"/>
                </a:solidFill>
                <a:highlight>
                  <a:srgbClr val="E5E5E5"/>
                </a:highlight>
              </a:rPr>
              <a:t>on" </a:t>
            </a:r>
            <a:r>
              <a:rPr lang="pt-BR" sz="1100">
                <a:solidFill>
                  <a:srgbClr val="0000FF"/>
                </a:solidFill>
                <a:highlight>
                  <a:srgbClr val="E5E5E5"/>
                </a:highlight>
              </a:rPr>
              <a:t>/&gt;</a:t>
            </a:r>
            <a:endParaRPr/>
          </a:p>
          <a:p>
            <a:pPr indent="0" lvl="0" marL="0" rtl="0" algn="l">
              <a:lnSpc>
                <a:spcPct val="115000"/>
              </a:lnSpc>
              <a:spcBef>
                <a:spcPts val="0"/>
              </a:spcBef>
              <a:spcAft>
                <a:spcPts val="0"/>
              </a:spcAft>
              <a:buSzPts val="1800"/>
              <a:buNone/>
            </a:pPr>
            <a:r>
              <a:t/>
            </a:r>
            <a:endParaRPr/>
          </a:p>
        </p:txBody>
      </p:sp>
      <p:pic>
        <p:nvPicPr>
          <p:cNvPr id="428" name="Google Shape;428;p57"/>
          <p:cNvPicPr preferRelativeResize="0"/>
          <p:nvPr/>
        </p:nvPicPr>
        <p:blipFill rotWithShape="1">
          <a:blip r:embed="rId3">
            <a:alphaModFix/>
          </a:blip>
          <a:srcRect b="0" l="0" r="0" t="0"/>
          <a:stretch/>
        </p:blipFill>
        <p:spPr>
          <a:xfrm>
            <a:off x="6226350" y="2956975"/>
            <a:ext cx="2605950" cy="1395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311700" y="130850"/>
            <a:ext cx="8520600" cy="54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Dicas para descrever uma imagem</a:t>
            </a:r>
            <a:endParaRPr/>
          </a:p>
        </p:txBody>
      </p:sp>
      <p:sp>
        <p:nvSpPr>
          <p:cNvPr id="434" name="Google Shape;434;p58"/>
          <p:cNvSpPr txBox="1"/>
          <p:nvPr>
            <p:ph idx="1" type="body"/>
          </p:nvPr>
        </p:nvSpPr>
        <p:spPr>
          <a:xfrm>
            <a:off x="311700" y="718125"/>
            <a:ext cx="8520600" cy="38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1100">
                <a:solidFill>
                  <a:srgbClr val="000000"/>
                </a:solidFill>
                <a:latin typeface="Arial"/>
                <a:ea typeface="Arial"/>
                <a:cs typeface="Arial"/>
                <a:sym typeface="Arial"/>
              </a:rPr>
              <a:t>Repare que, apenas olhando para a foto, a maioria das pessoas não saberia onde fica esta praia. Ou seja, o texto alternativo está informando mais do que a própria imagem passa visualmente. Um exemplo de texto alternativo apropriado para esta imagem seria:</a:t>
            </a:r>
            <a:endParaRPr/>
          </a:p>
          <a:p>
            <a:pPr indent="0" lvl="0" marL="279400" marR="279400" rtl="0" algn="l">
              <a:lnSpc>
                <a:spcPct val="100000"/>
              </a:lnSpc>
              <a:spcBef>
                <a:spcPts val="800"/>
              </a:spcBef>
              <a:spcAft>
                <a:spcPts val="0"/>
              </a:spcAft>
              <a:buSzPts val="1100"/>
              <a:buNone/>
            </a:pPr>
            <a:r>
              <a:rPr lang="pt-BR" sz="1100">
                <a:solidFill>
                  <a:srgbClr val="000000"/>
                </a:solidFill>
                <a:highlight>
                  <a:srgbClr val="E5E5E5"/>
                </a:highlight>
                <a:latin typeface="Arial"/>
                <a:ea typeface="Arial"/>
                <a:cs typeface="Arial"/>
                <a:sym typeface="Arial"/>
              </a:rPr>
              <a:t>&lt;img src="beach.jpg" alt="Foto de uma praia com um pouco de areia e grandes rochas dentro do mar" /&gt;</a:t>
            </a:r>
            <a:endParaRPr/>
          </a:p>
          <a:p>
            <a:pPr indent="0" lvl="0" marL="0" marR="190500" rtl="0" algn="l">
              <a:lnSpc>
                <a:spcPct val="100000"/>
              </a:lnSpc>
              <a:spcBef>
                <a:spcPts val="2000"/>
              </a:spcBef>
              <a:spcAft>
                <a:spcPts val="0"/>
              </a:spcAft>
              <a:buSzPts val="1200"/>
              <a:buNone/>
            </a:pPr>
            <a:r>
              <a:rPr b="1" lang="pt-BR" sz="1200">
                <a:solidFill>
                  <a:srgbClr val="000000"/>
                </a:solidFill>
                <a:latin typeface="Arial"/>
                <a:ea typeface="Arial"/>
                <a:cs typeface="Arial"/>
                <a:sym typeface="Arial"/>
              </a:rPr>
              <a:t>Seja claro:</a:t>
            </a:r>
            <a:r>
              <a:rPr lang="pt-BR" sz="1200">
                <a:solidFill>
                  <a:srgbClr val="000000"/>
                </a:solidFill>
                <a:latin typeface="Arial"/>
                <a:ea typeface="Arial"/>
                <a:cs typeface="Arial"/>
                <a:sym typeface="Arial"/>
              </a:rPr>
              <a:t> tome cuidado para não ser tão objetivo a ponto de seu texto não ficar claro o suficiente. Veja o exemplo a seguir:</a:t>
            </a:r>
            <a:endParaRPr/>
          </a:p>
          <a:p>
            <a:pPr indent="0" lvl="0" marL="0" marR="190500" rtl="0" algn="l">
              <a:lnSpc>
                <a:spcPct val="100000"/>
              </a:lnSpc>
              <a:spcBef>
                <a:spcPts val="5300"/>
              </a:spcBef>
              <a:spcAft>
                <a:spcPts val="0"/>
              </a:spcAft>
              <a:buSzPts val="1100"/>
              <a:buNone/>
            </a:pPr>
            <a:r>
              <a:rPr lang="pt-BR" sz="1100">
                <a:solidFill>
                  <a:srgbClr val="000000"/>
                </a:solidFill>
                <a:latin typeface="Arial"/>
                <a:ea typeface="Arial"/>
                <a:cs typeface="Arial"/>
                <a:sym typeface="Arial"/>
              </a:rPr>
              <a:t>Descrição muito objetiva e pouco clara: </a:t>
            </a:r>
            <a:r>
              <a:rPr b="1" lang="pt-BR" sz="1100">
                <a:solidFill>
                  <a:srgbClr val="000000"/>
                </a:solidFill>
                <a:latin typeface="Arial"/>
                <a:ea typeface="Arial"/>
                <a:cs typeface="Arial"/>
                <a:sym typeface="Arial"/>
              </a:rPr>
              <a:t>alt</a:t>
            </a:r>
            <a:r>
              <a:rPr lang="pt-BR" sz="1100">
                <a:solidFill>
                  <a:srgbClr val="000000"/>
                </a:solidFill>
                <a:latin typeface="Arial"/>
                <a:ea typeface="Arial"/>
                <a:cs typeface="Arial"/>
                <a:sym typeface="Arial"/>
              </a:rPr>
              <a:t>="árvores" ou </a:t>
            </a:r>
            <a:r>
              <a:rPr b="1" lang="pt-BR" sz="1100">
                <a:solidFill>
                  <a:srgbClr val="000000"/>
                </a:solidFill>
                <a:latin typeface="Arial"/>
                <a:ea typeface="Arial"/>
                <a:cs typeface="Arial"/>
                <a:sym typeface="Arial"/>
              </a:rPr>
              <a:t>alt=</a:t>
            </a:r>
            <a:r>
              <a:rPr lang="pt-BR" sz="1100">
                <a:solidFill>
                  <a:srgbClr val="000000"/>
                </a:solidFill>
                <a:latin typeface="Arial"/>
                <a:ea typeface="Arial"/>
                <a:cs typeface="Arial"/>
                <a:sym typeface="Arial"/>
              </a:rPr>
              <a:t>"floresta"</a:t>
            </a:r>
            <a:endParaRPr/>
          </a:p>
          <a:p>
            <a:pPr indent="0" lvl="0" marL="0" marR="190500" rtl="0" algn="l">
              <a:lnSpc>
                <a:spcPct val="100000"/>
              </a:lnSpc>
              <a:spcBef>
                <a:spcPts val="5300"/>
              </a:spcBef>
              <a:spcAft>
                <a:spcPts val="0"/>
              </a:spcAft>
              <a:buSzPts val="1100"/>
              <a:buNone/>
            </a:pPr>
            <a:r>
              <a:rPr lang="pt-BR" sz="1100">
                <a:solidFill>
                  <a:srgbClr val="000000"/>
                </a:solidFill>
                <a:latin typeface="Arial"/>
                <a:ea typeface="Arial"/>
                <a:cs typeface="Arial"/>
                <a:sym typeface="Arial"/>
              </a:rPr>
              <a:t>Descrição objetiva e clara: </a:t>
            </a:r>
            <a:r>
              <a:rPr b="1" lang="pt-BR" sz="1100">
                <a:solidFill>
                  <a:srgbClr val="000000"/>
                </a:solidFill>
                <a:latin typeface="Arial"/>
                <a:ea typeface="Arial"/>
                <a:cs typeface="Arial"/>
                <a:sym typeface="Arial"/>
              </a:rPr>
              <a:t>alt</a:t>
            </a:r>
            <a:r>
              <a:rPr lang="pt-BR" sz="1100">
                <a:solidFill>
                  <a:srgbClr val="000000"/>
                </a:solidFill>
                <a:latin typeface="Arial"/>
                <a:ea typeface="Arial"/>
                <a:cs typeface="Arial"/>
                <a:sym typeface="Arial"/>
              </a:rPr>
              <a:t>="plantação de eucaliptos"</a:t>
            </a:r>
            <a:endParaRPr/>
          </a:p>
          <a:p>
            <a:pPr indent="0" lvl="0" marL="0" rtl="0" algn="l">
              <a:lnSpc>
                <a:spcPct val="100000"/>
              </a:lnSpc>
              <a:spcBef>
                <a:spcPts val="5000"/>
              </a:spcBef>
              <a:spcAft>
                <a:spcPts val="0"/>
              </a:spcAft>
              <a:buClr>
                <a:schemeClr val="dk1"/>
              </a:buClr>
              <a:buSzPts val="1100"/>
              <a:buFont typeface="Arial"/>
              <a:buNone/>
            </a:pPr>
            <a:r>
              <a:rPr lang="pt-BR" sz="1100">
                <a:solidFill>
                  <a:srgbClr val="000000"/>
                </a:solidFill>
                <a:latin typeface="Arial"/>
                <a:ea typeface="Arial"/>
                <a:cs typeface="Arial"/>
                <a:sym typeface="Arial"/>
              </a:rPr>
              <a:t>Descrição pouco objetiva: </a:t>
            </a:r>
            <a:r>
              <a:rPr b="1" lang="pt-BR" sz="1100">
                <a:solidFill>
                  <a:srgbClr val="000000"/>
                </a:solidFill>
                <a:latin typeface="Arial"/>
                <a:ea typeface="Arial"/>
                <a:cs typeface="Arial"/>
                <a:sym typeface="Arial"/>
              </a:rPr>
              <a:t>alt</a:t>
            </a:r>
            <a:r>
              <a:rPr lang="pt-BR" sz="1100">
                <a:solidFill>
                  <a:srgbClr val="000000"/>
                </a:solidFill>
                <a:latin typeface="Arial"/>
                <a:ea typeface="Arial"/>
                <a:cs typeface="Arial"/>
                <a:sym typeface="Arial"/>
              </a:rPr>
              <a:t>="eucaliptos com caules muito longos e folhas verdes plantados em fileira e fazendo sombra sobre a grama"</a:t>
            </a:r>
            <a:endParaRPr/>
          </a:p>
          <a:p>
            <a:pPr indent="0" lvl="0" marL="0" rtl="0" algn="l">
              <a:lnSpc>
                <a:spcPct val="100000"/>
              </a:lnSpc>
              <a:spcBef>
                <a:spcPts val="2500"/>
              </a:spcBef>
              <a:spcAft>
                <a:spcPts val="0"/>
              </a:spcAft>
              <a:buClr>
                <a:schemeClr val="dk1"/>
              </a:buClr>
              <a:buSzPts val="1100"/>
              <a:buFont typeface="Arial"/>
              <a:buNone/>
            </a:pPr>
            <a:r>
              <a:rPr lang="pt-BR" sz="1100">
                <a:solidFill>
                  <a:srgbClr val="000000"/>
                </a:solidFill>
                <a:latin typeface="Arial"/>
                <a:ea typeface="Arial"/>
                <a:cs typeface="Arial"/>
                <a:sym typeface="Arial"/>
              </a:rPr>
              <a:t> </a:t>
            </a:r>
            <a:endParaRPr/>
          </a:p>
          <a:p>
            <a:pPr indent="0" lvl="0" marL="0" marR="190500" rtl="0" algn="l">
              <a:lnSpc>
                <a:spcPct val="100000"/>
              </a:lnSpc>
              <a:spcBef>
                <a:spcPts val="2800"/>
              </a:spcBef>
              <a:spcAft>
                <a:spcPts val="0"/>
              </a:spcAft>
              <a:buSzPts val="1200"/>
              <a:buNone/>
            </a:pPr>
            <a:r>
              <a:t/>
            </a:r>
            <a:endParaRPr sz="1200">
              <a:solidFill>
                <a:srgbClr val="000000"/>
              </a:solidFill>
            </a:endParaRPr>
          </a:p>
          <a:p>
            <a:pPr indent="0" lvl="0" marL="0" marR="190500" rtl="0" algn="l">
              <a:lnSpc>
                <a:spcPct val="115000"/>
              </a:lnSpc>
              <a:spcBef>
                <a:spcPts val="5300"/>
              </a:spcBef>
              <a:spcAft>
                <a:spcPts val="0"/>
              </a:spcAft>
              <a:buSzPts val="1200"/>
              <a:buNone/>
            </a:pPr>
            <a:r>
              <a:t/>
            </a:r>
            <a:endParaRPr sz="1200">
              <a:solidFill>
                <a:srgbClr val="696868"/>
              </a:solidFill>
            </a:endParaRPr>
          </a:p>
          <a:p>
            <a:pPr indent="0" lvl="0" marL="0" marR="190500" rtl="0" algn="l">
              <a:lnSpc>
                <a:spcPct val="115000"/>
              </a:lnSpc>
              <a:spcBef>
                <a:spcPts val="5300"/>
              </a:spcBef>
              <a:spcAft>
                <a:spcPts val="0"/>
              </a:spcAft>
              <a:buSzPts val="1200"/>
              <a:buNone/>
            </a:pPr>
            <a:r>
              <a:t/>
            </a:r>
            <a:endParaRPr sz="1200">
              <a:solidFill>
                <a:srgbClr val="696868"/>
              </a:solidFill>
            </a:endParaRPr>
          </a:p>
          <a:p>
            <a:pPr indent="0" lvl="0" marL="0" marR="279400" rtl="0" algn="l">
              <a:lnSpc>
                <a:spcPct val="115000"/>
              </a:lnSpc>
              <a:spcBef>
                <a:spcPts val="3300"/>
              </a:spcBef>
              <a:spcAft>
                <a:spcPts val="0"/>
              </a:spcAft>
              <a:buSzPts val="1100"/>
              <a:buNone/>
            </a:pPr>
            <a:r>
              <a:t/>
            </a:r>
            <a:endParaRPr sz="1100">
              <a:solidFill>
                <a:srgbClr val="696868"/>
              </a:solidFill>
              <a:highlight>
                <a:srgbClr val="F6F6F6"/>
              </a:highlight>
            </a:endParaRPr>
          </a:p>
          <a:p>
            <a:pPr indent="0" lvl="0" marL="0" rtl="0" algn="l">
              <a:lnSpc>
                <a:spcPct val="115000"/>
              </a:lnSpc>
              <a:spcBef>
                <a:spcPts val="0"/>
              </a:spcBef>
              <a:spcAft>
                <a:spcPts val="0"/>
              </a:spcAft>
              <a:buSzPts val="1800"/>
              <a:buNone/>
            </a:pPr>
            <a:r>
              <a:t/>
            </a:r>
            <a:endParaRPr/>
          </a:p>
        </p:txBody>
      </p:sp>
      <p:pic>
        <p:nvPicPr>
          <p:cNvPr id="435" name="Google Shape;435;p58"/>
          <p:cNvPicPr preferRelativeResize="0"/>
          <p:nvPr/>
        </p:nvPicPr>
        <p:blipFill rotWithShape="1">
          <a:blip r:embed="rId3">
            <a:alphaModFix/>
          </a:blip>
          <a:srcRect b="0" l="0" r="0" t="0"/>
          <a:stretch/>
        </p:blipFill>
        <p:spPr>
          <a:xfrm>
            <a:off x="6665775" y="2222275"/>
            <a:ext cx="1933150" cy="1368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Dicas para descrever uma imagem</a:t>
            </a:r>
            <a:endParaRPr/>
          </a:p>
        </p:txBody>
      </p:sp>
      <p:sp>
        <p:nvSpPr>
          <p:cNvPr id="441" name="Google Shape;441;p5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190500" rtl="0" algn="just">
              <a:lnSpc>
                <a:spcPct val="115000"/>
              </a:lnSpc>
              <a:spcBef>
                <a:spcPts val="0"/>
              </a:spcBef>
              <a:spcAft>
                <a:spcPts val="0"/>
              </a:spcAft>
              <a:buSzPts val="1200"/>
              <a:buNone/>
            </a:pPr>
            <a:r>
              <a:rPr b="1" lang="pt-BR" sz="1200">
                <a:solidFill>
                  <a:srgbClr val="000000"/>
                </a:solidFill>
                <a:latin typeface="Arial"/>
                <a:ea typeface="Arial"/>
                <a:cs typeface="Arial"/>
                <a:sym typeface="Arial"/>
              </a:rPr>
              <a:t>Considere o contexto:</a:t>
            </a:r>
            <a:r>
              <a:rPr lang="pt-BR" sz="1200">
                <a:solidFill>
                  <a:srgbClr val="000000"/>
                </a:solidFill>
                <a:latin typeface="Arial"/>
                <a:ea typeface="Arial"/>
                <a:cs typeface="Arial"/>
                <a:sym typeface="Arial"/>
              </a:rPr>
              <a:t> Procure não repetir na descrição da imagem informações que já estão no contexto, evitando que o leitor de tela leia duas vezes a mesma informação. No exemplo abaixo, não é necessário descrever as informações sobre inscrições e provas divulgadas na imagem, já que esta informação já está no contexto. Poderíamos inserir no </a:t>
            </a:r>
            <a:r>
              <a:rPr b="1" lang="pt-BR" sz="1200">
                <a:solidFill>
                  <a:srgbClr val="000000"/>
                </a:solidFill>
                <a:latin typeface="Arial"/>
                <a:ea typeface="Arial"/>
                <a:cs typeface="Arial"/>
                <a:sym typeface="Arial"/>
              </a:rPr>
              <a:t>alt</a:t>
            </a:r>
            <a:r>
              <a:rPr lang="pt-BR" sz="1200">
                <a:solidFill>
                  <a:srgbClr val="000000"/>
                </a:solidFill>
                <a:latin typeface="Arial"/>
                <a:ea typeface="Arial"/>
                <a:cs typeface="Arial"/>
                <a:sym typeface="Arial"/>
              </a:rPr>
              <a:t> apenas a informação “Banner do processo seletivo 2014/1”. No entanto, se esta informação não estivesse no contexto, teríamos que descrever as informações de inscrições e provas.</a:t>
            </a:r>
            <a:endParaRPr/>
          </a:p>
          <a:p>
            <a:pPr indent="0" lvl="0" marL="0" marR="190500" rtl="0" algn="l">
              <a:lnSpc>
                <a:spcPct val="115000"/>
              </a:lnSpc>
              <a:spcBef>
                <a:spcPts val="5300"/>
              </a:spcBef>
              <a:spcAft>
                <a:spcPts val="0"/>
              </a:spcAft>
              <a:buSzPts val="1200"/>
              <a:buNone/>
            </a:pPr>
            <a:r>
              <a:t/>
            </a:r>
            <a:endParaRPr sz="1200">
              <a:solidFill>
                <a:srgbClr val="696868"/>
              </a:solidFill>
            </a:endParaRPr>
          </a:p>
          <a:p>
            <a:pPr indent="0" lvl="0" marL="0" marR="190500" rtl="0" algn="l">
              <a:lnSpc>
                <a:spcPct val="115000"/>
              </a:lnSpc>
              <a:spcBef>
                <a:spcPts val="5300"/>
              </a:spcBef>
              <a:spcAft>
                <a:spcPts val="0"/>
              </a:spcAft>
              <a:buSzPts val="1200"/>
              <a:buNone/>
            </a:pPr>
            <a:r>
              <a:t/>
            </a:r>
            <a:endParaRPr sz="1200">
              <a:solidFill>
                <a:srgbClr val="696868"/>
              </a:solidFill>
            </a:endParaRPr>
          </a:p>
          <a:p>
            <a:pPr indent="0" lvl="0" marL="0" marR="279400" rtl="0" algn="l">
              <a:lnSpc>
                <a:spcPct val="115000"/>
              </a:lnSpc>
              <a:spcBef>
                <a:spcPts val="3300"/>
              </a:spcBef>
              <a:spcAft>
                <a:spcPts val="0"/>
              </a:spcAft>
              <a:buSzPts val="1100"/>
              <a:buNone/>
            </a:pPr>
            <a:r>
              <a:t/>
            </a:r>
            <a:endParaRPr sz="1100">
              <a:solidFill>
                <a:srgbClr val="696868"/>
              </a:solidFill>
              <a:highlight>
                <a:srgbClr val="F6F6F6"/>
              </a:highlight>
            </a:endParaRPr>
          </a:p>
          <a:p>
            <a:pPr indent="0" lvl="0" marL="0" rtl="0" algn="l">
              <a:lnSpc>
                <a:spcPct val="115000"/>
              </a:lnSpc>
              <a:spcBef>
                <a:spcPts val="0"/>
              </a:spcBef>
              <a:spcAft>
                <a:spcPts val="0"/>
              </a:spcAft>
              <a:buSzPts val="1800"/>
              <a:buNone/>
            </a:pPr>
            <a:r>
              <a:t/>
            </a:r>
            <a:endParaRPr/>
          </a:p>
        </p:txBody>
      </p:sp>
      <p:pic>
        <p:nvPicPr>
          <p:cNvPr id="442" name="Google Shape;442;p59"/>
          <p:cNvPicPr preferRelativeResize="0"/>
          <p:nvPr/>
        </p:nvPicPr>
        <p:blipFill rotWithShape="1">
          <a:blip r:embed="rId3">
            <a:alphaModFix/>
          </a:blip>
          <a:srcRect b="0" l="0" r="0" t="0"/>
          <a:stretch/>
        </p:blipFill>
        <p:spPr>
          <a:xfrm>
            <a:off x="1707275" y="2976000"/>
            <a:ext cx="4019001" cy="159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97" name="Google Shape;97;p6"/>
          <p:cNvSpPr txBox="1"/>
          <p:nvPr>
            <p:ph idx="1" type="body"/>
          </p:nvPr>
        </p:nvSpPr>
        <p:spPr>
          <a:xfrm>
            <a:off x="311700" y="1266325"/>
            <a:ext cx="8520600" cy="3302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b="1" lang="pt-BR" sz="1400">
                <a:solidFill>
                  <a:srgbClr val="000000"/>
                </a:solidFill>
                <a:latin typeface="Open Sans"/>
                <a:ea typeface="Open Sans"/>
                <a:cs typeface="Open Sans"/>
                <a:sym typeface="Open Sans"/>
              </a:rPr>
              <a:t>Deficiência visual – baixa visão:</a:t>
            </a:r>
            <a:r>
              <a:rPr lang="pt-BR" sz="1400">
                <a:solidFill>
                  <a:srgbClr val="000000"/>
                </a:solidFill>
                <a:latin typeface="Open Sans"/>
                <a:ea typeface="Open Sans"/>
                <a:cs typeface="Open Sans"/>
                <a:sym typeface="Open Sans"/>
              </a:rPr>
              <a:t> </a:t>
            </a:r>
            <a:r>
              <a:rPr lang="pt-BR" sz="1400">
                <a:solidFill>
                  <a:srgbClr val="020202"/>
                </a:solidFill>
                <a:highlight>
                  <a:srgbClr val="F6F6F6"/>
                </a:highlight>
                <a:latin typeface="Open Sans"/>
                <a:ea typeface="Open Sans"/>
                <a:cs typeface="Open Sans"/>
                <a:sym typeface="Open Sans"/>
              </a:rPr>
              <a:t>Pessoas com baixa visão utilizam o computador com </a:t>
            </a:r>
            <a:r>
              <a:rPr b="1" lang="pt-BR" sz="1400">
                <a:solidFill>
                  <a:srgbClr val="020202"/>
                </a:solidFill>
                <a:highlight>
                  <a:srgbClr val="F6F6F6"/>
                </a:highlight>
                <a:latin typeface="Open Sans"/>
                <a:ea typeface="Open Sans"/>
                <a:cs typeface="Open Sans"/>
                <a:sym typeface="Open Sans"/>
              </a:rPr>
              <a:t>ampliadores de tela</a:t>
            </a:r>
            <a:r>
              <a:rPr lang="pt-BR" sz="1400">
                <a:solidFill>
                  <a:srgbClr val="020202"/>
                </a:solidFill>
                <a:highlight>
                  <a:srgbClr val="F6F6F6"/>
                </a:highlight>
                <a:latin typeface="Open Sans"/>
                <a:ea typeface="Open Sans"/>
                <a:cs typeface="Open Sans"/>
                <a:sym typeface="Open Sans"/>
              </a:rPr>
              <a:t>. Além disso, dependendo do grau residual de visão, essas pessoas também acabam utilizando os softwares </a:t>
            </a:r>
            <a:r>
              <a:rPr b="1" lang="pt-BR" sz="1400">
                <a:solidFill>
                  <a:srgbClr val="020202"/>
                </a:solidFill>
                <a:highlight>
                  <a:srgbClr val="F6F6F6"/>
                </a:highlight>
                <a:latin typeface="Open Sans"/>
                <a:ea typeface="Open Sans"/>
                <a:cs typeface="Open Sans"/>
                <a:sym typeface="Open Sans"/>
              </a:rPr>
              <a:t>leitores de tela</a:t>
            </a:r>
            <a:r>
              <a:rPr lang="pt-BR" sz="1400">
                <a:solidFill>
                  <a:srgbClr val="020202"/>
                </a:solidFill>
                <a:highlight>
                  <a:srgbClr val="F6F6F6"/>
                </a:highlight>
                <a:latin typeface="Open Sans"/>
                <a:ea typeface="Open Sans"/>
                <a:cs typeface="Open Sans"/>
                <a:sym typeface="Open Sans"/>
              </a:rPr>
              <a:t> e os recursos de </a:t>
            </a:r>
            <a:r>
              <a:rPr b="1" lang="pt-BR" sz="1400">
                <a:solidFill>
                  <a:srgbClr val="020202"/>
                </a:solidFill>
                <a:highlight>
                  <a:srgbClr val="F6F6F6"/>
                </a:highlight>
                <a:latin typeface="Open Sans"/>
                <a:ea typeface="Open Sans"/>
                <a:cs typeface="Open Sans"/>
                <a:sym typeface="Open Sans"/>
              </a:rPr>
              <a:t>alto contraste.</a:t>
            </a:r>
            <a:endParaRPr/>
          </a:p>
          <a:p>
            <a:pPr indent="0" lvl="0" marL="0" rtl="0" algn="just">
              <a:lnSpc>
                <a:spcPct val="115000"/>
              </a:lnSpc>
              <a:spcBef>
                <a:spcPts val="2800"/>
              </a:spcBef>
              <a:spcAft>
                <a:spcPts val="0"/>
              </a:spcAft>
              <a:buSzPts val="1400"/>
              <a:buNone/>
            </a:pPr>
            <a:r>
              <a:rPr b="1" lang="pt-BR" sz="1400">
                <a:solidFill>
                  <a:srgbClr val="000000"/>
                </a:solidFill>
                <a:latin typeface="Open Sans"/>
                <a:ea typeface="Open Sans"/>
                <a:cs typeface="Open Sans"/>
                <a:sym typeface="Open Sans"/>
              </a:rPr>
              <a:t>Barreiras enfrentadas por pessoas com deficiência visual - baixa visão:</a:t>
            </a:r>
            <a:endParaRPr/>
          </a:p>
          <a:p>
            <a:pPr indent="-304800" lvl="0" marL="1320800" marR="215900" rtl="0" algn="just">
              <a:lnSpc>
                <a:spcPct val="115000"/>
              </a:lnSpc>
              <a:spcBef>
                <a:spcPts val="310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Contraste ruim de cores</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Fonte de letra com serifa ou decorada</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Conteúdos que perdem sua funcionalidade quando ampliados</a:t>
            </a:r>
            <a:endParaRPr/>
          </a:p>
          <a:p>
            <a:pPr indent="-304800" lvl="0" marL="1320800" marR="215900" rtl="0" algn="just">
              <a:lnSpc>
                <a:spcPct val="115000"/>
              </a:lnSpc>
              <a:spcBef>
                <a:spcPts val="0"/>
              </a:spcBef>
              <a:spcAft>
                <a:spcPts val="0"/>
              </a:spcAft>
              <a:buClr>
                <a:srgbClr val="000000"/>
              </a:buClr>
              <a:buSzPts val="1400"/>
              <a:buFont typeface="Arial"/>
              <a:buChar char="●"/>
            </a:pPr>
            <a:r>
              <a:rPr lang="pt-BR" sz="1400">
                <a:solidFill>
                  <a:srgbClr val="000000"/>
                </a:solidFill>
                <a:latin typeface="Open Sans"/>
                <a:ea typeface="Open Sans"/>
                <a:cs typeface="Open Sans"/>
                <a:sym typeface="Open Sans"/>
              </a:rPr>
              <a:t>Dependendo do grau da baixa visão, o usuário irá utilizar um </a:t>
            </a:r>
            <a:r>
              <a:rPr lang="pt-BR" sz="1400" u="sng">
                <a:solidFill>
                  <a:srgbClr val="0000FF"/>
                </a:solidFill>
                <a:latin typeface="Open Sans"/>
                <a:ea typeface="Open Sans"/>
                <a:cs typeface="Open Sans"/>
                <a:sym typeface="Open Sans"/>
                <a:hlinkClick r:id="rId3">
                  <a:extLst>
                    <a:ext uri="{A12FA001-AC4F-418D-AE19-62706E023703}">
                      <ahyp:hlinkClr val="tx"/>
                    </a:ext>
                  </a:extLst>
                </a:hlinkClick>
              </a:rPr>
              <a:t>leitor de tela</a:t>
            </a:r>
            <a:r>
              <a:rPr lang="pt-BR" sz="1400">
                <a:solidFill>
                  <a:srgbClr val="000000"/>
                </a:solidFill>
                <a:latin typeface="Open Sans"/>
                <a:ea typeface="Open Sans"/>
                <a:cs typeface="Open Sans"/>
                <a:sym typeface="Open Sans"/>
              </a:rPr>
              <a:t>. Desse modo, as barreiras serão as mesmas enfrentadas por uma pessoa cega.</a:t>
            </a:r>
            <a:endParaRPr/>
          </a:p>
          <a:p>
            <a:pPr indent="0" lvl="0" marL="0" rtl="0" algn="l">
              <a:lnSpc>
                <a:spcPct val="115000"/>
              </a:lnSpc>
              <a:spcBef>
                <a:spcPts val="5900"/>
              </a:spcBef>
              <a:spcAft>
                <a:spcPts val="0"/>
              </a:spcAft>
              <a:buClr>
                <a:schemeClr val="dk1"/>
              </a:buClr>
              <a:buSzPts val="1061"/>
              <a:buFont typeface="Arial"/>
              <a:buNone/>
            </a:pPr>
            <a:r>
              <a:t/>
            </a:r>
            <a:endParaRPr b="1" sz="1350">
              <a:solidFill>
                <a:srgbClr val="696868"/>
              </a:solidFill>
              <a:highlight>
                <a:srgbClr val="F6F6F6"/>
              </a:highlight>
            </a:endParaRPr>
          </a:p>
          <a:p>
            <a:pPr indent="0" lvl="0" marL="0" rtl="0" algn="l">
              <a:lnSpc>
                <a:spcPct val="115000"/>
              </a:lnSpc>
              <a:spcBef>
                <a:spcPts val="1100"/>
              </a:spcBef>
              <a:spcAft>
                <a:spcPts val="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311700" y="193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Documentos para Download</a:t>
            </a:r>
            <a:endParaRPr/>
          </a:p>
        </p:txBody>
      </p:sp>
      <p:sp>
        <p:nvSpPr>
          <p:cNvPr id="448" name="Google Shape;448;p60"/>
          <p:cNvSpPr txBox="1"/>
          <p:nvPr>
            <p:ph idx="1" type="body"/>
          </p:nvPr>
        </p:nvSpPr>
        <p:spPr>
          <a:xfrm>
            <a:off x="311700" y="766375"/>
            <a:ext cx="8520600" cy="3802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pt-BR" sz="1200">
                <a:solidFill>
                  <a:srgbClr val="000000"/>
                </a:solidFill>
                <a:latin typeface="Arial"/>
                <a:ea typeface="Arial"/>
                <a:cs typeface="Arial"/>
                <a:sym typeface="Arial"/>
              </a:rPr>
              <a:t>Assim como o conteúdo de um site deve ser acessível, o material disponibilizado para download também precisa ser. Um dos formatos mais acessíveis é o próprio </a:t>
            </a:r>
            <a:r>
              <a:rPr lang="pt-BR" sz="1200" u="sng">
                <a:solidFill>
                  <a:srgbClr val="000000"/>
                </a:solidFill>
                <a:latin typeface="Arial"/>
                <a:ea typeface="Arial"/>
                <a:cs typeface="Arial"/>
                <a:sym typeface="Arial"/>
                <a:hlinkClick r:id="rId3">
                  <a:extLst>
                    <a:ext uri="{A12FA001-AC4F-418D-AE19-62706E023703}">
                      <ahyp:hlinkClr val="tx"/>
                    </a:ext>
                  </a:extLst>
                </a:hlinkClick>
              </a:rPr>
              <a:t>HTML</a:t>
            </a:r>
            <a:r>
              <a:rPr lang="pt-BR" sz="1200">
                <a:solidFill>
                  <a:srgbClr val="000000"/>
                </a:solidFill>
                <a:latin typeface="Arial"/>
                <a:ea typeface="Arial"/>
                <a:cs typeface="Arial"/>
                <a:sym typeface="Arial"/>
              </a:rPr>
              <a:t> e, por isso, sempre que possível, disponibilize documentos neste formato. Também podem ser utilizados arquivos para download no formato ODF - Open Document Format, tomando-se os cuidados para que sejam acessíveis. Se um arquivo for disponibilizado em PDF - Portable Document Format, deverá ser fornecida uma alternativa em HTML ou ODF. É necessário, também, informar a extensão e o tamanho do arquivo no próprio texto do link.</a:t>
            </a:r>
            <a:endParaRPr/>
          </a:p>
          <a:p>
            <a:pPr indent="0" lvl="0" marL="0" rtl="0" algn="just">
              <a:lnSpc>
                <a:spcPct val="100000"/>
              </a:lnSpc>
              <a:spcBef>
                <a:spcPts val="1600"/>
              </a:spcBef>
              <a:spcAft>
                <a:spcPts val="0"/>
              </a:spcAft>
              <a:buSzPts val="1200"/>
              <a:buNone/>
            </a:pPr>
            <a:r>
              <a:rPr b="1" lang="pt-BR" sz="1200">
                <a:solidFill>
                  <a:srgbClr val="000000"/>
                </a:solidFill>
                <a:latin typeface="Arial"/>
                <a:ea typeface="Arial"/>
                <a:cs typeface="Arial"/>
                <a:sym typeface="Arial"/>
              </a:rPr>
              <a:t>Exemplo</a:t>
            </a:r>
            <a:endParaRPr/>
          </a:p>
          <a:p>
            <a:pPr indent="0" lvl="0" marL="0" rtl="0" algn="just">
              <a:lnSpc>
                <a:spcPct val="100000"/>
              </a:lnSpc>
              <a:spcBef>
                <a:spcPts val="1600"/>
              </a:spcBef>
              <a:spcAft>
                <a:spcPts val="0"/>
              </a:spcAft>
              <a:buSzPts val="1200"/>
              <a:buNone/>
            </a:pPr>
            <a:r>
              <a:rPr lang="pt-BR" sz="1200">
                <a:solidFill>
                  <a:srgbClr val="0000FF"/>
                </a:solidFill>
                <a:highlight>
                  <a:srgbClr val="E5E5E5"/>
                </a:highlight>
                <a:latin typeface="Arial"/>
                <a:ea typeface="Arial"/>
                <a:cs typeface="Arial"/>
                <a:sym typeface="Arial"/>
              </a:rPr>
              <a:t>&lt;a </a:t>
            </a:r>
            <a:r>
              <a:rPr lang="pt-BR" sz="1200">
                <a:solidFill>
                  <a:srgbClr val="000000"/>
                </a:solidFill>
                <a:highlight>
                  <a:srgbClr val="E5E5E5"/>
                </a:highlight>
                <a:latin typeface="Arial"/>
                <a:ea typeface="Arial"/>
                <a:cs typeface="Arial"/>
                <a:sym typeface="Arial"/>
              </a:rPr>
              <a:t>href="manual.odt"&gt; Manual do W3C (formato .odt, tamanho 150Kb) </a:t>
            </a:r>
            <a:r>
              <a:rPr lang="pt-BR" sz="1200">
                <a:solidFill>
                  <a:srgbClr val="0000FF"/>
                </a:solidFill>
                <a:highlight>
                  <a:srgbClr val="E5E5E5"/>
                </a:highlight>
                <a:latin typeface="Arial"/>
                <a:ea typeface="Arial"/>
                <a:cs typeface="Arial"/>
                <a:sym typeface="Arial"/>
              </a:rPr>
              <a:t>&lt;/a&gt;</a:t>
            </a:r>
            <a:endParaRPr/>
          </a:p>
          <a:p>
            <a:pPr indent="0" lvl="0" marL="0" rtl="0" algn="just">
              <a:lnSpc>
                <a:spcPct val="100000"/>
              </a:lnSpc>
              <a:spcBef>
                <a:spcPts val="1600"/>
              </a:spcBef>
              <a:spcAft>
                <a:spcPts val="0"/>
              </a:spcAft>
              <a:buClr>
                <a:schemeClr val="dk1"/>
              </a:buClr>
              <a:buSzPts val="1100"/>
              <a:buFont typeface="Arial"/>
              <a:buNone/>
            </a:pPr>
            <a:r>
              <a:rPr lang="pt-BR" sz="1200">
                <a:solidFill>
                  <a:srgbClr val="000000"/>
                </a:solidFill>
                <a:latin typeface="Arial"/>
                <a:ea typeface="Arial"/>
                <a:cs typeface="Arial"/>
                <a:sym typeface="Arial"/>
              </a:rPr>
              <a:t>O ODF é um formato aberto de documento que pode ser implementado em qualquer sistema. Atualmente existem diversos softwares, pagos ou gratuitos, que permitem a utilização de documentos ODF, suportados em diversos sistemas operacionais. O ODF engloba formatos como:</a:t>
            </a:r>
            <a:endParaRPr/>
          </a:p>
          <a:p>
            <a:pPr indent="-304800" lvl="0" marL="1320800" marR="215900" rtl="0" algn="just">
              <a:lnSpc>
                <a:spcPct val="100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ODT para documentos de texto</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ODS para planilhas eletrônicas</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ODP para apresentações de slides.</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248850" y="238550"/>
            <a:ext cx="8520600" cy="51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Documentos para Download</a:t>
            </a:r>
            <a:endParaRPr/>
          </a:p>
        </p:txBody>
      </p:sp>
      <p:sp>
        <p:nvSpPr>
          <p:cNvPr id="454" name="Google Shape;454;p61"/>
          <p:cNvSpPr txBox="1"/>
          <p:nvPr>
            <p:ph idx="1" type="body"/>
          </p:nvPr>
        </p:nvSpPr>
        <p:spPr>
          <a:xfrm>
            <a:off x="311700" y="807875"/>
            <a:ext cx="8520600" cy="40575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SzPts val="1200"/>
              <a:buNone/>
            </a:pPr>
            <a:r>
              <a:rPr lang="pt-BR" sz="1200">
                <a:solidFill>
                  <a:srgbClr val="000000"/>
                </a:solidFill>
                <a:latin typeface="Arial"/>
                <a:ea typeface="Arial"/>
                <a:cs typeface="Arial"/>
                <a:sym typeface="Arial"/>
              </a:rPr>
              <a:t>O ODF é um formato aberto de documento que pode ser implementado em qualquer sistema. Atualmente existem diversos softwares, pagos ou gratuitos, que permitem a utilização de documentos ODF, suportados em diversos sistemas operacionais. O ODF engloba formatos como:</a:t>
            </a:r>
            <a:endParaRPr/>
          </a:p>
          <a:p>
            <a:pPr indent="-304800" lvl="0" marL="1320800" marR="215900" rtl="0" algn="just">
              <a:lnSpc>
                <a:spcPct val="115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ODT para documentos de texto</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ODS para planilhas eletrônicas</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ODP para apresentações de slides.</a:t>
            </a:r>
            <a:endParaRPr/>
          </a:p>
          <a:p>
            <a:pPr indent="0" lvl="0" marL="0" rtl="0" algn="just">
              <a:lnSpc>
                <a:spcPct val="115000"/>
              </a:lnSpc>
              <a:spcBef>
                <a:spcPts val="5300"/>
              </a:spcBef>
              <a:spcAft>
                <a:spcPts val="0"/>
              </a:spcAft>
              <a:buSzPts val="1200"/>
              <a:buNone/>
            </a:pPr>
            <a:r>
              <a:rPr lang="pt-BR" sz="1200">
                <a:solidFill>
                  <a:srgbClr val="000000"/>
                </a:solidFill>
                <a:latin typeface="Arial"/>
                <a:ea typeface="Arial"/>
                <a:cs typeface="Arial"/>
                <a:sym typeface="Arial"/>
              </a:rPr>
              <a:t>Muitos softwares já utilizam esses formatos, como é o caso do OpenOffice (LibreOffice), BrOffice, Google Docs, Abiword e StarOffice. O Microsoft Office 2010 também inclui suporte para ODF. Para versões anteriores do Microsoft Office, pode ser instalado um Add-in gratuito para suporte aos formatos ODF.</a:t>
            </a:r>
            <a:endParaRPr/>
          </a:p>
          <a:p>
            <a:pPr indent="0" lvl="0" marL="0" rtl="0" algn="just">
              <a:lnSpc>
                <a:spcPct val="136363"/>
              </a:lnSpc>
              <a:spcBef>
                <a:spcPts val="1600"/>
              </a:spcBef>
              <a:spcAft>
                <a:spcPts val="0"/>
              </a:spcAft>
              <a:buSzPts val="1200"/>
              <a:buNone/>
            </a:pPr>
            <a:r>
              <a:t/>
            </a:r>
            <a:endParaRPr b="1" sz="1200">
              <a:solidFill>
                <a:srgbClr val="000000"/>
              </a:solidFill>
            </a:endParaRPr>
          </a:p>
          <a:p>
            <a:pPr indent="0" lvl="0" marL="0" marR="215900" rtl="0" algn="l">
              <a:lnSpc>
                <a:spcPct val="115000"/>
              </a:lnSpc>
              <a:spcBef>
                <a:spcPts val="3100"/>
              </a:spcBef>
              <a:spcAft>
                <a:spcPts val="0"/>
              </a:spcAft>
              <a:buSzPts val="1200"/>
              <a:buNone/>
            </a:pPr>
            <a:r>
              <a:t/>
            </a:r>
            <a:endParaRPr sz="120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311700" y="2475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Documentos para Download</a:t>
            </a:r>
            <a:endParaRPr/>
          </a:p>
        </p:txBody>
      </p:sp>
      <p:sp>
        <p:nvSpPr>
          <p:cNvPr id="460" name="Google Shape;460;p62"/>
          <p:cNvSpPr txBox="1"/>
          <p:nvPr>
            <p:ph idx="1" type="body"/>
          </p:nvPr>
        </p:nvSpPr>
        <p:spPr>
          <a:xfrm>
            <a:off x="311700" y="820250"/>
            <a:ext cx="8520600" cy="41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50"/>
              <a:buNone/>
            </a:pPr>
            <a:r>
              <a:rPr lang="pt-BR" sz="1350">
                <a:solidFill>
                  <a:srgbClr val="000000"/>
                </a:solidFill>
                <a:latin typeface="Arial"/>
                <a:ea typeface="Arial"/>
                <a:cs typeface="Arial"/>
                <a:sym typeface="Arial"/>
              </a:rPr>
              <a:t>Se forem utilizados ícones para arquivos, é importante utilizar imagens e descrições de forma consistente dentro de um mesmo site, evitando confusão:</a:t>
            </a:r>
            <a:endParaRPr/>
          </a:p>
          <a:p>
            <a:pPr indent="0" lvl="0" marL="0" rtl="0" algn="l">
              <a:lnSpc>
                <a:spcPct val="136363"/>
              </a:lnSpc>
              <a:spcBef>
                <a:spcPts val="1600"/>
              </a:spcBef>
              <a:spcAft>
                <a:spcPts val="0"/>
              </a:spcAft>
              <a:buSzPts val="1500"/>
              <a:buNone/>
            </a:pPr>
            <a:r>
              <a:rPr b="1" lang="pt-BR" sz="1500">
                <a:solidFill>
                  <a:srgbClr val="000000"/>
                </a:solidFill>
                <a:latin typeface="Arial"/>
                <a:ea typeface="Arial"/>
                <a:cs typeface="Arial"/>
                <a:sym typeface="Arial"/>
              </a:rPr>
              <a:t>Utilização inconsistente</a:t>
            </a:r>
            <a:endParaRPr/>
          </a:p>
          <a:p>
            <a:pPr indent="0" lvl="0" marL="0" rtl="0" algn="l">
              <a:lnSpc>
                <a:spcPct val="136363"/>
              </a:lnSpc>
              <a:spcBef>
                <a:spcPts val="1600"/>
              </a:spcBef>
              <a:spcAft>
                <a:spcPts val="0"/>
              </a:spcAft>
              <a:buSzPts val="1500"/>
              <a:buNone/>
            </a:pPr>
            <a:r>
              <a:t/>
            </a:r>
            <a:endParaRPr b="1" sz="1500">
              <a:solidFill>
                <a:schemeClr val="dk1"/>
              </a:solidFill>
            </a:endParaRPr>
          </a:p>
          <a:p>
            <a:pPr indent="0" lvl="0" marL="0" rtl="0" algn="l">
              <a:lnSpc>
                <a:spcPct val="136363"/>
              </a:lnSpc>
              <a:spcBef>
                <a:spcPts val="1600"/>
              </a:spcBef>
              <a:spcAft>
                <a:spcPts val="0"/>
              </a:spcAft>
              <a:buSzPts val="1500"/>
              <a:buNone/>
            </a:pPr>
            <a:r>
              <a:t/>
            </a:r>
            <a:endParaRPr b="1" sz="1500">
              <a:solidFill>
                <a:schemeClr val="dk1"/>
              </a:solidFill>
            </a:endParaRPr>
          </a:p>
          <a:p>
            <a:pPr indent="0" lvl="0" marL="0" rtl="0" algn="l">
              <a:lnSpc>
                <a:spcPct val="136363"/>
              </a:lnSpc>
              <a:spcBef>
                <a:spcPts val="1600"/>
              </a:spcBef>
              <a:spcAft>
                <a:spcPts val="0"/>
              </a:spcAft>
              <a:buClr>
                <a:schemeClr val="dk1"/>
              </a:buClr>
              <a:buSzPts val="1100"/>
              <a:buFont typeface="Arial"/>
              <a:buNone/>
            </a:pPr>
            <a:r>
              <a:rPr b="1" lang="pt-BR" sz="1500">
                <a:solidFill>
                  <a:srgbClr val="000000"/>
                </a:solidFill>
              </a:rPr>
              <a:t>Utilização consistente</a:t>
            </a:r>
            <a:endParaRPr/>
          </a:p>
          <a:p>
            <a:pPr indent="0" lvl="0" marL="0" marR="215900" rtl="0" algn="l">
              <a:lnSpc>
                <a:spcPct val="115000"/>
              </a:lnSpc>
              <a:spcBef>
                <a:spcPts val="3100"/>
              </a:spcBef>
              <a:spcAft>
                <a:spcPts val="0"/>
              </a:spcAft>
              <a:buSzPts val="1200"/>
              <a:buNone/>
            </a:pPr>
            <a:r>
              <a:t/>
            </a:r>
            <a:endParaRPr sz="1200">
              <a:solidFill>
                <a:srgbClr val="696868"/>
              </a:solidFill>
            </a:endParaRPr>
          </a:p>
          <a:p>
            <a:pPr indent="0" lvl="0" marL="0" rtl="0" algn="l">
              <a:lnSpc>
                <a:spcPct val="115000"/>
              </a:lnSpc>
              <a:spcBef>
                <a:spcPts val="3600"/>
              </a:spcBef>
              <a:spcAft>
                <a:spcPts val="0"/>
              </a:spcAft>
              <a:buSzPts val="1800"/>
              <a:buNone/>
            </a:pPr>
            <a:r>
              <a:t/>
            </a:r>
            <a:endParaRPr/>
          </a:p>
        </p:txBody>
      </p:sp>
      <p:pic>
        <p:nvPicPr>
          <p:cNvPr id="461" name="Google Shape;461;p62"/>
          <p:cNvPicPr preferRelativeResize="0"/>
          <p:nvPr/>
        </p:nvPicPr>
        <p:blipFill rotWithShape="1">
          <a:blip r:embed="rId3">
            <a:alphaModFix/>
          </a:blip>
          <a:srcRect b="0" l="0" r="0" t="0"/>
          <a:stretch/>
        </p:blipFill>
        <p:spPr>
          <a:xfrm>
            <a:off x="311700" y="1883292"/>
            <a:ext cx="5715000" cy="1143000"/>
          </a:xfrm>
          <a:prstGeom prst="rect">
            <a:avLst/>
          </a:prstGeom>
          <a:noFill/>
          <a:ln>
            <a:noFill/>
          </a:ln>
        </p:spPr>
      </p:pic>
      <p:pic>
        <p:nvPicPr>
          <p:cNvPr id="462" name="Google Shape;462;p62"/>
          <p:cNvPicPr preferRelativeResize="0"/>
          <p:nvPr/>
        </p:nvPicPr>
        <p:blipFill rotWithShape="1">
          <a:blip r:embed="rId4">
            <a:alphaModFix/>
          </a:blip>
          <a:srcRect b="0" l="0" r="0" t="0"/>
          <a:stretch/>
        </p:blipFill>
        <p:spPr>
          <a:xfrm>
            <a:off x="311700" y="3715950"/>
            <a:ext cx="5715000" cy="1143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3"/>
          <p:cNvSpPr txBox="1"/>
          <p:nvPr>
            <p:ph type="title"/>
          </p:nvPr>
        </p:nvSpPr>
        <p:spPr>
          <a:xfrm>
            <a:off x="311700" y="220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Texto</a:t>
            </a:r>
            <a:endParaRPr/>
          </a:p>
        </p:txBody>
      </p:sp>
      <p:sp>
        <p:nvSpPr>
          <p:cNvPr id="468" name="Google Shape;468;p63"/>
          <p:cNvSpPr txBox="1"/>
          <p:nvPr>
            <p:ph idx="1" type="body"/>
          </p:nvPr>
        </p:nvSpPr>
        <p:spPr>
          <a:xfrm>
            <a:off x="311700" y="834800"/>
            <a:ext cx="8520600" cy="39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Acessibilidade também consiste em garantir que um texto possa ser compreendido por todos. Assim, o texto de um site deverá ser fácil de ler e compreender. Algumas técnicas que podem auxiliar neste sentido são:</a:t>
            </a:r>
            <a:endParaRPr/>
          </a:p>
          <a:p>
            <a:pPr indent="-304800" lvl="0" marL="1320800" marR="215900" rtl="0" algn="l">
              <a:lnSpc>
                <a:spcPct val="150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Desenvolver apenas um tópico por parágrafo</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Utilizar sentenças organizadas de modo simplificado para o propósito do conteúdo (sujeito, verbo e objeto, preferencialmente)</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Dividir sentenças longas em sentenças mais curtas</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Evitar o uso de jargão, expressões regionais ou termos especializados que possam não ser claros para todos</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Utilizar palavras comuns no lugar de outras pouco familiares</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Utilizar listas de itens ao invés de uma longa série de palavras ou frases separadas por vírgulas</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Fazer referências claras a pronomes e outras partes do documento</a:t>
            </a:r>
            <a:endParaRPr/>
          </a:p>
          <a:p>
            <a:pPr indent="-304800" lvl="0" marL="1320800" marR="215900" rtl="0" algn="l">
              <a:lnSpc>
                <a:spcPct val="15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Utilizar, preferencialmente, a voz ativa.</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311700" y="2385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Texto</a:t>
            </a:r>
            <a:endParaRPr/>
          </a:p>
        </p:txBody>
      </p:sp>
      <p:sp>
        <p:nvSpPr>
          <p:cNvPr id="474" name="Google Shape;474;p64"/>
          <p:cNvSpPr txBox="1"/>
          <p:nvPr>
            <p:ph idx="1" type="body"/>
          </p:nvPr>
        </p:nvSpPr>
        <p:spPr>
          <a:xfrm>
            <a:off x="311700" y="811275"/>
            <a:ext cx="8520600" cy="375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pt-BR">
                <a:solidFill>
                  <a:srgbClr val="000000"/>
                </a:solidFill>
                <a:latin typeface="Arial"/>
                <a:ea typeface="Arial"/>
                <a:cs typeface="Arial"/>
                <a:sym typeface="Arial"/>
              </a:rPr>
              <a:t>Exemplo: </a:t>
            </a:r>
            <a:r>
              <a:rPr lang="pt-BR" sz="1350">
                <a:solidFill>
                  <a:srgbClr val="000000"/>
                </a:solidFill>
                <a:latin typeface="Arial"/>
                <a:ea typeface="Arial"/>
                <a:cs typeface="Arial"/>
                <a:sym typeface="Arial"/>
              </a:rPr>
              <a:t>Repare no texto a seguir:</a:t>
            </a:r>
            <a:endParaRPr/>
          </a:p>
          <a:p>
            <a:pPr indent="0" lvl="0" marL="0" rtl="0" algn="l">
              <a:lnSpc>
                <a:spcPct val="100000"/>
              </a:lnSpc>
              <a:spcBef>
                <a:spcPts val="1600"/>
              </a:spcBef>
              <a:spcAft>
                <a:spcPts val="0"/>
              </a:spcAft>
              <a:buClr>
                <a:schemeClr val="dk1"/>
              </a:buClr>
              <a:buSzPts val="1061"/>
              <a:buFont typeface="Arial"/>
              <a:buNone/>
            </a:pPr>
            <a:r>
              <a:rPr i="1" lang="pt-BR" sz="1350">
                <a:solidFill>
                  <a:srgbClr val="000000"/>
                </a:solidFill>
                <a:latin typeface="Arial"/>
                <a:ea typeface="Arial"/>
                <a:cs typeface="Arial"/>
                <a:sym typeface="Arial"/>
              </a:rPr>
              <a:t>"Como exemplos de leitores de tela podemos citar o JAWS, que é um dos mais populares no mundo para Windows, mas é um software pago, o NVDA, o qual é gratuito e de código aberto para Windows, o ORCA, que também é gratuito e de código aberto, mas para Linux e o Virtual Vision, que é um </a:t>
            </a:r>
            <a:r>
              <a:rPr i="1" lang="pt-BR" sz="1350" u="sng">
                <a:solidFill>
                  <a:srgbClr val="000000"/>
                </a:solidFill>
                <a:latin typeface="Arial"/>
                <a:ea typeface="Arial"/>
                <a:cs typeface="Arial"/>
                <a:sym typeface="Arial"/>
                <a:hlinkClick r:id="rId3">
                  <a:extLst>
                    <a:ext uri="{A12FA001-AC4F-418D-AE19-62706E023703}">
                      <ahyp:hlinkClr val="tx"/>
                    </a:ext>
                  </a:extLst>
                </a:hlinkClick>
              </a:rPr>
              <a:t>leitor de tela</a:t>
            </a:r>
            <a:r>
              <a:rPr i="1" lang="pt-BR" sz="1350">
                <a:solidFill>
                  <a:srgbClr val="000000"/>
                </a:solidFill>
                <a:latin typeface="Arial"/>
                <a:ea typeface="Arial"/>
                <a:cs typeface="Arial"/>
                <a:sym typeface="Arial"/>
              </a:rPr>
              <a:t> pago para ambiente Windows, desenvolvido pela empresa brasileira MicroPower. Mais informações sobre esses leitores podem ser encontradas nos seus respectivos sites: </a:t>
            </a:r>
            <a:endParaRPr/>
          </a:p>
          <a:p>
            <a:pPr indent="0" lvl="0" marL="0" rtl="0" algn="l">
              <a:lnSpc>
                <a:spcPct val="100000"/>
              </a:lnSpc>
              <a:spcBef>
                <a:spcPts val="1600"/>
              </a:spcBef>
              <a:spcAft>
                <a:spcPts val="0"/>
              </a:spcAft>
              <a:buClr>
                <a:schemeClr val="dk1"/>
              </a:buClr>
              <a:buSzPts val="1061"/>
              <a:buFont typeface="Arial"/>
              <a:buNone/>
            </a:pPr>
            <a:r>
              <a:t/>
            </a:r>
            <a:endParaRPr i="1" sz="1350">
              <a:solidFill>
                <a:srgbClr val="000000"/>
              </a:solidFill>
              <a:latin typeface="Arial"/>
              <a:ea typeface="Arial"/>
              <a:cs typeface="Arial"/>
              <a:sym typeface="Arial"/>
            </a:endParaRPr>
          </a:p>
          <a:p>
            <a:pPr indent="0" lvl="0" marL="0" rtl="0" algn="l">
              <a:lnSpc>
                <a:spcPct val="100000"/>
              </a:lnSpc>
              <a:spcBef>
                <a:spcPts val="1600"/>
              </a:spcBef>
              <a:spcAft>
                <a:spcPts val="0"/>
              </a:spcAft>
              <a:buClr>
                <a:schemeClr val="dk1"/>
              </a:buClr>
              <a:buSzPts val="1061"/>
              <a:buFont typeface="Arial"/>
              <a:buNone/>
            </a:pPr>
            <a:r>
              <a:rPr i="1" lang="pt-BR" sz="1350" u="sng">
                <a:solidFill>
                  <a:srgbClr val="0000FF"/>
                </a:solidFill>
                <a:latin typeface="Arial"/>
                <a:ea typeface="Arial"/>
                <a:cs typeface="Arial"/>
                <a:sym typeface="Arial"/>
                <a:hlinkClick r:id="rId4">
                  <a:extLst>
                    <a:ext uri="{A12FA001-AC4F-418D-AE19-62706E023703}">
                      <ahyp:hlinkClr val="tx"/>
                    </a:ext>
                  </a:extLst>
                </a:hlinkClick>
              </a:rPr>
              <a:t>http://www.freedomscientific.com/products/fs/jaws-product-page.asp (link para novo site)</a:t>
            </a:r>
            <a:r>
              <a:rPr i="1" lang="pt-BR" sz="1350">
                <a:solidFill>
                  <a:srgbClr val="0000FF"/>
                </a:solidFill>
                <a:latin typeface="Arial"/>
                <a:ea typeface="Arial"/>
                <a:cs typeface="Arial"/>
                <a:sym typeface="Arial"/>
              </a:rPr>
              <a:t>, </a:t>
            </a:r>
            <a:r>
              <a:rPr i="1" lang="pt-BR" sz="1350" u="sng">
                <a:solidFill>
                  <a:srgbClr val="0000FF"/>
                </a:solidFill>
                <a:latin typeface="Arial"/>
                <a:ea typeface="Arial"/>
                <a:cs typeface="Arial"/>
                <a:sym typeface="Arial"/>
                <a:hlinkClick r:id="rId5">
                  <a:extLst>
                    <a:ext uri="{A12FA001-AC4F-418D-AE19-62706E023703}">
                      <ahyp:hlinkClr val="tx"/>
                    </a:ext>
                  </a:extLst>
                </a:hlinkClick>
              </a:rPr>
              <a:t>http://www.nvda-project.org (link para novo site)</a:t>
            </a:r>
            <a:r>
              <a:rPr i="1" lang="pt-BR" sz="1350">
                <a:solidFill>
                  <a:srgbClr val="0000FF"/>
                </a:solidFill>
                <a:latin typeface="Arial"/>
                <a:ea typeface="Arial"/>
                <a:cs typeface="Arial"/>
                <a:sym typeface="Arial"/>
              </a:rPr>
              <a:t>, </a:t>
            </a:r>
            <a:r>
              <a:rPr i="1" lang="pt-BR" sz="1350" u="sng">
                <a:solidFill>
                  <a:srgbClr val="0000FF"/>
                </a:solidFill>
                <a:latin typeface="Arial"/>
                <a:ea typeface="Arial"/>
                <a:cs typeface="Arial"/>
                <a:sym typeface="Arial"/>
                <a:hlinkClick r:id="rId6">
                  <a:extLst>
                    <a:ext uri="{A12FA001-AC4F-418D-AE19-62706E023703}">
                      <ahyp:hlinkClr val="tx"/>
                    </a:ext>
                  </a:extLst>
                </a:hlinkClick>
              </a:rPr>
              <a:t>http://live.gnome.org/Orca (link para novo site)</a:t>
            </a:r>
            <a:r>
              <a:rPr i="1" lang="pt-BR" sz="1350">
                <a:solidFill>
                  <a:srgbClr val="0000FF"/>
                </a:solidFill>
                <a:latin typeface="Arial"/>
                <a:ea typeface="Arial"/>
                <a:cs typeface="Arial"/>
                <a:sym typeface="Arial"/>
              </a:rPr>
              <a:t> e </a:t>
            </a:r>
            <a:r>
              <a:rPr i="1" lang="pt-BR" sz="1350" u="sng">
                <a:solidFill>
                  <a:srgbClr val="0000FF"/>
                </a:solidFill>
                <a:latin typeface="Arial"/>
                <a:ea typeface="Arial"/>
                <a:cs typeface="Arial"/>
                <a:sym typeface="Arial"/>
                <a:hlinkClick r:id="rId7">
                  <a:extLst>
                    <a:ext uri="{A12FA001-AC4F-418D-AE19-62706E023703}">
                      <ahyp:hlinkClr val="tx"/>
                    </a:ext>
                  </a:extLst>
                </a:hlinkClick>
              </a:rPr>
              <a:t>http://www.virtualvision.com.br (link para novo site)</a:t>
            </a:r>
            <a:r>
              <a:rPr i="1" lang="pt-BR" sz="1350">
                <a:solidFill>
                  <a:srgbClr val="0000FF"/>
                </a:solidFill>
                <a:latin typeface="Arial"/>
                <a:ea typeface="Arial"/>
                <a:cs typeface="Arial"/>
                <a:sym typeface="Arial"/>
              </a:rPr>
              <a:t>."</a:t>
            </a:r>
            <a:endParaRPr/>
          </a:p>
          <a:p>
            <a:pPr indent="0" lvl="0" marL="0" rtl="0" algn="l">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O texto acima pode ser apresentado de maneira mais clara e fácil de compreender através de pequenas modificações, como a utilização de listas de itens e a padronização na linguagem e na forma de apresentação:</a:t>
            </a:r>
            <a:endParaRPr/>
          </a:p>
          <a:p>
            <a:pPr indent="0" lvl="0" marL="0" rtl="0" algn="l">
              <a:lnSpc>
                <a:spcPct val="100000"/>
              </a:lnSpc>
              <a:spcBef>
                <a:spcPts val="2500"/>
              </a:spcBef>
              <a:spcAft>
                <a:spcPts val="0"/>
              </a:spcAft>
              <a:buClr>
                <a:schemeClr val="dk1"/>
              </a:buClr>
              <a:buSzPts val="1100"/>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5"/>
          <p:cNvSpPr txBox="1"/>
          <p:nvPr>
            <p:ph type="title"/>
          </p:nvPr>
        </p:nvSpPr>
        <p:spPr>
          <a:xfrm>
            <a:off x="311700" y="265500"/>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Texto</a:t>
            </a:r>
            <a:endParaRPr/>
          </a:p>
        </p:txBody>
      </p:sp>
      <p:sp>
        <p:nvSpPr>
          <p:cNvPr id="480" name="Google Shape;480;p65"/>
          <p:cNvSpPr txBox="1"/>
          <p:nvPr>
            <p:ph idx="1" type="body"/>
          </p:nvPr>
        </p:nvSpPr>
        <p:spPr>
          <a:xfrm>
            <a:off x="311700" y="825825"/>
            <a:ext cx="8520600" cy="4084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50"/>
              <a:buNone/>
            </a:pPr>
            <a:r>
              <a:rPr i="1" lang="pt-BR" sz="1350">
                <a:solidFill>
                  <a:srgbClr val="000000"/>
                </a:solidFill>
                <a:latin typeface="Arial"/>
                <a:ea typeface="Arial"/>
                <a:cs typeface="Arial"/>
                <a:sym typeface="Arial"/>
              </a:rPr>
              <a:t>“Como exemplos de leitores de tela podemos citar:</a:t>
            </a:r>
            <a:endParaRPr/>
          </a:p>
          <a:p>
            <a:pPr indent="-304800" lvl="0" marL="1320800" marR="215900" rtl="0" algn="just">
              <a:lnSpc>
                <a:spcPct val="100000"/>
              </a:lnSpc>
              <a:spcBef>
                <a:spcPts val="3100"/>
              </a:spcBef>
              <a:spcAft>
                <a:spcPts val="0"/>
              </a:spcAft>
              <a:buClr>
                <a:srgbClr val="000000"/>
              </a:buClr>
              <a:buSzPts val="1200"/>
              <a:buFont typeface="Arial"/>
              <a:buChar char="●"/>
            </a:pPr>
            <a:r>
              <a:rPr i="1" lang="pt-BR" sz="1200">
                <a:solidFill>
                  <a:srgbClr val="000000"/>
                </a:solidFill>
                <a:latin typeface="Arial"/>
                <a:ea typeface="Arial"/>
                <a:cs typeface="Arial"/>
                <a:sym typeface="Arial"/>
              </a:rPr>
              <a:t>JAWS: software pago para Windows, sendo um dos mais populares pelo mundo </a:t>
            </a:r>
            <a:r>
              <a:rPr i="1" lang="pt-BR" sz="1200" u="sng">
                <a:solidFill>
                  <a:srgbClr val="0000FF"/>
                </a:solidFill>
                <a:latin typeface="Arial"/>
                <a:ea typeface="Arial"/>
                <a:cs typeface="Arial"/>
                <a:sym typeface="Arial"/>
                <a:hlinkClick r:id="rId3">
                  <a:extLst>
                    <a:ext uri="{A12FA001-AC4F-418D-AE19-62706E023703}">
                      <ahyp:hlinkClr val="tx"/>
                    </a:ext>
                  </a:extLst>
                </a:hlinkClick>
              </a:rPr>
              <a:t>site do Jaws - (link para novo site)</a:t>
            </a:r>
            <a:endParaRPr/>
          </a:p>
          <a:p>
            <a:pPr indent="-304800" lvl="0" marL="1320800" marR="215900" rtl="0" algn="just">
              <a:lnSpc>
                <a:spcPct val="100000"/>
              </a:lnSpc>
              <a:spcBef>
                <a:spcPts val="0"/>
              </a:spcBef>
              <a:spcAft>
                <a:spcPts val="0"/>
              </a:spcAft>
              <a:buClr>
                <a:srgbClr val="000000"/>
              </a:buClr>
              <a:buSzPts val="1200"/>
              <a:buFont typeface="Arial"/>
              <a:buChar char="●"/>
            </a:pPr>
            <a:r>
              <a:rPr i="1" lang="pt-BR" sz="1200">
                <a:solidFill>
                  <a:srgbClr val="000000"/>
                </a:solidFill>
                <a:latin typeface="Arial"/>
                <a:ea typeface="Arial"/>
                <a:cs typeface="Arial"/>
                <a:sym typeface="Arial"/>
              </a:rPr>
              <a:t>NVDA: software gratuito e de código aberto para Windows </a:t>
            </a:r>
            <a:r>
              <a:rPr i="1" lang="pt-BR" sz="1200" u="sng">
                <a:solidFill>
                  <a:srgbClr val="0000FF"/>
                </a:solidFill>
                <a:latin typeface="Arial"/>
                <a:ea typeface="Arial"/>
                <a:cs typeface="Arial"/>
                <a:sym typeface="Arial"/>
                <a:hlinkClick r:id="rId4">
                  <a:extLst>
                    <a:ext uri="{A12FA001-AC4F-418D-AE19-62706E023703}">
                      <ahyp:hlinkClr val="tx"/>
                    </a:ext>
                  </a:extLst>
                </a:hlinkClick>
              </a:rPr>
              <a:t>site do NVDA - (link para novo site)</a:t>
            </a:r>
            <a:endParaRPr/>
          </a:p>
          <a:p>
            <a:pPr indent="-304800" lvl="0" marL="1320800" marR="215900" rtl="0" algn="just">
              <a:lnSpc>
                <a:spcPct val="100000"/>
              </a:lnSpc>
              <a:spcBef>
                <a:spcPts val="0"/>
              </a:spcBef>
              <a:spcAft>
                <a:spcPts val="0"/>
              </a:spcAft>
              <a:buClr>
                <a:srgbClr val="000000"/>
              </a:buClr>
              <a:buSzPts val="1200"/>
              <a:buFont typeface="Arial"/>
              <a:buChar char="●"/>
            </a:pPr>
            <a:r>
              <a:rPr i="1" lang="pt-BR" sz="1200">
                <a:solidFill>
                  <a:srgbClr val="000000"/>
                </a:solidFill>
                <a:latin typeface="Arial"/>
                <a:ea typeface="Arial"/>
                <a:cs typeface="Arial"/>
                <a:sym typeface="Arial"/>
              </a:rPr>
              <a:t>ORCA: software gratuito e de código aberto para Linux </a:t>
            </a:r>
            <a:r>
              <a:rPr i="1" lang="pt-BR" sz="1200" u="sng">
                <a:solidFill>
                  <a:srgbClr val="0000FF"/>
                </a:solidFill>
                <a:latin typeface="Arial"/>
                <a:ea typeface="Arial"/>
                <a:cs typeface="Arial"/>
                <a:sym typeface="Arial"/>
                <a:hlinkClick r:id="rId5">
                  <a:extLst>
                    <a:ext uri="{A12FA001-AC4F-418D-AE19-62706E023703}">
                      <ahyp:hlinkClr val="tx"/>
                    </a:ext>
                  </a:extLst>
                </a:hlinkClick>
              </a:rPr>
              <a:t>site do Orca - (link para novo site)</a:t>
            </a:r>
            <a:endParaRPr/>
          </a:p>
          <a:p>
            <a:pPr indent="-304800" lvl="0" marL="1320800" marR="215900" rtl="0" algn="just">
              <a:lnSpc>
                <a:spcPct val="100000"/>
              </a:lnSpc>
              <a:spcBef>
                <a:spcPts val="0"/>
              </a:spcBef>
              <a:spcAft>
                <a:spcPts val="0"/>
              </a:spcAft>
              <a:buClr>
                <a:srgbClr val="000000"/>
              </a:buClr>
              <a:buSzPts val="1200"/>
              <a:buFont typeface="Arial"/>
              <a:buChar char="●"/>
            </a:pPr>
            <a:r>
              <a:rPr i="1" lang="pt-BR" sz="1200">
                <a:solidFill>
                  <a:srgbClr val="000000"/>
                </a:solidFill>
                <a:latin typeface="Arial"/>
                <a:ea typeface="Arial"/>
                <a:cs typeface="Arial"/>
                <a:sym typeface="Arial"/>
              </a:rPr>
              <a:t>Virtual Vision: software pago para Windows, desenvolvido pela empresa brasileira MicroPower </a:t>
            </a:r>
            <a:r>
              <a:rPr i="1" lang="pt-BR" sz="1200" u="sng">
                <a:solidFill>
                  <a:srgbClr val="0000FF"/>
                </a:solidFill>
                <a:latin typeface="Arial"/>
                <a:ea typeface="Arial"/>
                <a:cs typeface="Arial"/>
                <a:sym typeface="Arial"/>
                <a:hlinkClick r:id="rId6">
                  <a:extLst>
                    <a:ext uri="{A12FA001-AC4F-418D-AE19-62706E023703}">
                      <ahyp:hlinkClr val="tx"/>
                    </a:ext>
                  </a:extLst>
                </a:hlinkClick>
              </a:rPr>
              <a:t>site do Virtual Vision - (link para novo site)</a:t>
            </a:r>
            <a:r>
              <a:rPr i="1" lang="pt-BR" sz="1200">
                <a:solidFill>
                  <a:srgbClr val="0000FF"/>
                </a:solidFill>
                <a:latin typeface="Arial"/>
                <a:ea typeface="Arial"/>
                <a:cs typeface="Arial"/>
                <a:sym typeface="Arial"/>
              </a:rPr>
              <a:t>.”</a:t>
            </a:r>
            <a:endParaRPr/>
          </a:p>
          <a:p>
            <a:pPr indent="0" lvl="0" marL="0" rtl="0" algn="just">
              <a:lnSpc>
                <a:spcPct val="100000"/>
              </a:lnSpc>
              <a:spcBef>
                <a:spcPts val="5300"/>
              </a:spcBef>
              <a:spcAft>
                <a:spcPts val="0"/>
              </a:spcAft>
              <a:buSzPts val="1350"/>
              <a:buNone/>
            </a:pPr>
            <a:r>
              <a:rPr lang="pt-BR" sz="1350">
                <a:solidFill>
                  <a:srgbClr val="000000"/>
                </a:solidFill>
                <a:latin typeface="Arial"/>
                <a:ea typeface="Arial"/>
                <a:cs typeface="Arial"/>
                <a:sym typeface="Arial"/>
              </a:rPr>
              <a:t>Quando o texto incluir palavras incomuns, termos técnicos, palavras ou frases em outro idioma, etc., deverá ser fornecida uma explicação para tais palavras. Também deverão ser fornecidas as formas completas ou o significado de siglas e abreviaturas, ao menos na primeira vez em que aparecerem no texto.</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As definições poderão ser fornecidas através de um texto adjacente, uma lista de definições, um glossário, ou de qualquer outro modo.</a:t>
            </a:r>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311700" y="265500"/>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486" name="Google Shape;486;p66"/>
          <p:cNvSpPr txBox="1"/>
          <p:nvPr>
            <p:ph idx="1" type="body"/>
          </p:nvPr>
        </p:nvSpPr>
        <p:spPr>
          <a:xfrm>
            <a:off x="311700" y="825825"/>
            <a:ext cx="8520600" cy="4084200"/>
          </a:xfrm>
          <a:prstGeom prst="rect">
            <a:avLst/>
          </a:prstGeom>
          <a:noFill/>
          <a:ln>
            <a:noFill/>
          </a:ln>
        </p:spPr>
        <p:txBody>
          <a:bodyPr anchorCtr="0" anchor="t" bIns="91425" lIns="91425" spcFirstLastPara="1" rIns="91425" wrap="square" tIns="91425">
            <a:noAutofit/>
          </a:bodyPr>
          <a:lstStyle/>
          <a:p>
            <a:pPr indent="0" lvl="0" marL="0" marR="215900" rtl="0" algn="just">
              <a:lnSpc>
                <a:spcPct val="150000"/>
              </a:lnSpc>
              <a:spcBef>
                <a:spcPts val="0"/>
              </a:spcBef>
              <a:spcAft>
                <a:spcPts val="0"/>
              </a:spcAft>
              <a:buSzPts val="1300"/>
              <a:buNone/>
            </a:pPr>
            <a:r>
              <a:rPr lang="pt-BR" sz="1300">
                <a:solidFill>
                  <a:srgbClr val="000000"/>
                </a:solidFill>
                <a:latin typeface="Arial"/>
                <a:ea typeface="Arial"/>
                <a:cs typeface="Arial"/>
                <a:sym typeface="Arial"/>
              </a:rPr>
              <a:t>As tabelas são utilizadas com a finalidade de disponibilizar dados tabulares, ou seja, para organizar informações em linhas e colunas, e não devem ser usadas para diagramação dos elementos visuais das páginas (design). O uso de tabelas com o propósito de diagramação não influencia apenas no nível de acessibilidade de um site, mas também, na agilidade e desempenho no carregamento de suas páginas. Logo, para estilizar e organizar os aspectos visuais das páginas é recomendado utilizar as folhas de estilo (CSS).</a:t>
            </a:r>
            <a:endParaRPr/>
          </a:p>
          <a:p>
            <a:pPr indent="0" lvl="0" marL="0" marR="215900" rtl="0" algn="just">
              <a:lnSpc>
                <a:spcPct val="150000"/>
              </a:lnSpc>
              <a:spcBef>
                <a:spcPts val="5900"/>
              </a:spcBef>
              <a:spcAft>
                <a:spcPts val="0"/>
              </a:spcAft>
              <a:buSzPts val="1300"/>
              <a:buNone/>
            </a:pPr>
            <a:r>
              <a:rPr lang="pt-BR" sz="1300">
                <a:solidFill>
                  <a:srgbClr val="000000"/>
                </a:solidFill>
                <a:latin typeface="Arial"/>
                <a:ea typeface="Arial"/>
                <a:cs typeface="Arial"/>
                <a:sym typeface="Arial"/>
              </a:rPr>
              <a:t>Para pessoas que não possuem deficiência visual a leitura e compreensão das informações contidas nas tabelas ocorre de forma simples, através do cruzamento visual de linhas e colunas, o que permite encontrar rapidamente os dados desejados. Já para usuários de leitores de tela, a obtenção e compreensão dos dados contidos em tabelas não é uma tarefa tão fácil, especialmente se tiverem sido desenvolvidas de forma inacessível.</a:t>
            </a:r>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311700" y="265500"/>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492" name="Google Shape;492;p67"/>
          <p:cNvSpPr txBox="1"/>
          <p:nvPr>
            <p:ph idx="1" type="body"/>
          </p:nvPr>
        </p:nvSpPr>
        <p:spPr>
          <a:xfrm>
            <a:off x="311700" y="825825"/>
            <a:ext cx="8520600" cy="4084200"/>
          </a:xfrm>
          <a:prstGeom prst="rect">
            <a:avLst/>
          </a:prstGeom>
          <a:noFill/>
          <a:ln>
            <a:noFill/>
          </a:ln>
        </p:spPr>
        <p:txBody>
          <a:bodyPr anchorCtr="0" anchor="t" bIns="91425" lIns="91425" spcFirstLastPara="1" rIns="91425" wrap="square" tIns="91425">
            <a:noAutofit/>
          </a:bodyPr>
          <a:lstStyle/>
          <a:p>
            <a:pPr indent="0" lvl="0" marL="0" marR="215900" rtl="0" algn="just">
              <a:lnSpc>
                <a:spcPct val="150000"/>
              </a:lnSpc>
              <a:spcBef>
                <a:spcPts val="0"/>
              </a:spcBef>
              <a:spcAft>
                <a:spcPts val="0"/>
              </a:spcAft>
              <a:buSzPts val="1300"/>
              <a:buNone/>
            </a:pPr>
            <a:r>
              <a:rPr lang="pt-BR" sz="1300">
                <a:solidFill>
                  <a:srgbClr val="000000"/>
                </a:solidFill>
                <a:latin typeface="Arial"/>
                <a:ea typeface="Arial"/>
                <a:cs typeface="Arial"/>
                <a:sym typeface="Arial"/>
              </a:rPr>
              <a:t>Sempre que possível, é recomendado utilizar tabelas simples, evitando-se fazer uso de colunas e linhas mescladas ou de células em branco, pois isso dificulta a leitura da tabela por softwares leitores de tela, uma vez que os mesmos realizam a leitura de forma linear, ou seja, linha a linha. Além disso, alguns elementos e atributos são essenciais para a acessibilidade de tabelas, e devem ser empregados de forma lógica e semântica, de modo que venham a cumprir seu real propósito. A seguir, vamos conhecer como podemos implementar a acessibilidade em tabelas.</a:t>
            </a:r>
            <a:endParaRPr/>
          </a:p>
          <a:p>
            <a:pPr indent="0" lvl="0" marL="0" marR="215900" rtl="0" algn="just">
              <a:lnSpc>
                <a:spcPct val="150000"/>
              </a:lnSpc>
              <a:spcBef>
                <a:spcPts val="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50000"/>
              </a:lnSpc>
              <a:spcBef>
                <a:spcPts val="0"/>
              </a:spcBef>
              <a:spcAft>
                <a:spcPts val="0"/>
              </a:spcAft>
              <a:buSzPts val="1300"/>
              <a:buNone/>
            </a:pPr>
            <a:r>
              <a:rPr b="1" lang="pt-BR" sz="1300">
                <a:solidFill>
                  <a:srgbClr val="000000"/>
                </a:solidFill>
                <a:latin typeface="Arial"/>
                <a:ea typeface="Arial"/>
                <a:cs typeface="Arial"/>
                <a:sym typeface="Arial"/>
              </a:rPr>
              <a:t>Título da tabela : </a:t>
            </a:r>
            <a:r>
              <a:rPr lang="pt-BR" sz="1300">
                <a:solidFill>
                  <a:srgbClr val="000000"/>
                </a:solidFill>
                <a:latin typeface="Arial"/>
                <a:ea typeface="Arial"/>
                <a:cs typeface="Arial"/>
                <a:sym typeface="Arial"/>
              </a:rPr>
              <a:t>Todas as tabelas necessitam de um título que deve ser fornecido por meio do elemento caption. O uso de outros elementos como </a:t>
            </a:r>
            <a:r>
              <a:rPr b="1" lang="pt-BR" sz="1300">
                <a:solidFill>
                  <a:srgbClr val="000000"/>
                </a:solidFill>
                <a:latin typeface="Arial"/>
                <a:ea typeface="Arial"/>
                <a:cs typeface="Arial"/>
                <a:sym typeface="Arial"/>
              </a:rPr>
              <a:t>h1, p, td ou th</a:t>
            </a:r>
            <a:r>
              <a:rPr lang="pt-BR" sz="1300">
                <a:solidFill>
                  <a:srgbClr val="000000"/>
                </a:solidFill>
                <a:latin typeface="Arial"/>
                <a:ea typeface="Arial"/>
                <a:cs typeface="Arial"/>
                <a:sym typeface="Arial"/>
              </a:rPr>
              <a:t> pode ter "visualmente" o sentido de título, mas não são semanticamente corretos, e tão pouco, acessíveis. No código HTML o elemento caption deve ser colocado após a marcação table e antes de qualquer outra marcação que seguir. Por padrão, o elemento caption é mostrado centralizado logo acima da tabela. Para modificações no visual deve ser usado o CSS.</a:t>
            </a:r>
            <a:endParaRPr/>
          </a:p>
          <a:p>
            <a:pPr indent="0" lvl="0" marL="0" marR="215900" rtl="0" algn="just">
              <a:lnSpc>
                <a:spcPct val="115000"/>
              </a:lnSpc>
              <a:spcBef>
                <a:spcPts val="2300"/>
              </a:spcBef>
              <a:spcAft>
                <a:spcPts val="0"/>
              </a:spcAft>
              <a:buSzPts val="1300"/>
              <a:buNone/>
            </a:pPr>
            <a:r>
              <a:t/>
            </a:r>
            <a:endParaRPr sz="1300">
              <a:solidFill>
                <a:srgbClr val="000000"/>
              </a:solidFill>
              <a:latin typeface="Arial"/>
              <a:ea typeface="Arial"/>
              <a:cs typeface="Arial"/>
              <a:sym typeface="Aria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498" name="Google Shape;498;p68"/>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p>
            <a:pPr indent="0" lvl="0" marL="0" marR="215900" rtl="0" algn="just">
              <a:lnSpc>
                <a:spcPct val="150000"/>
              </a:lnSpc>
              <a:spcBef>
                <a:spcPts val="0"/>
              </a:spcBef>
              <a:spcAft>
                <a:spcPts val="0"/>
              </a:spcAft>
              <a:buSzPts val="1300"/>
              <a:buNone/>
            </a:pPr>
            <a:r>
              <a:rPr b="1" lang="pt-BR" sz="1300">
                <a:solidFill>
                  <a:srgbClr val="000000"/>
                </a:solidFill>
                <a:latin typeface="Arial"/>
                <a:ea typeface="Arial"/>
                <a:cs typeface="Arial"/>
                <a:sym typeface="Arial"/>
              </a:rPr>
              <a:t>Resumo da tabela :</a:t>
            </a:r>
            <a:r>
              <a:rPr lang="pt-BR" sz="1300">
                <a:solidFill>
                  <a:srgbClr val="000000"/>
                </a:solidFill>
                <a:latin typeface="Arial"/>
                <a:ea typeface="Arial"/>
                <a:cs typeface="Arial"/>
                <a:sym typeface="Arial"/>
              </a:rPr>
              <a:t> Em casos de tabelas complexas e extensas, além do título, é preciso oferecer um resumo com os principais dados da tabela, fornecido através do atributo summary. O summary deve vir dentro do elemento table, servindo como informação auxiliar para entendimento da tabela para leitores de tela e displays Braille, não sendo visível em navegadores de interface gráfica. O atributo summary descreve a finalidade da tabela e dá uma indicação de sua estrutura geral.</a:t>
            </a:r>
            <a:endParaRPr/>
          </a:p>
          <a:p>
            <a:pPr indent="0" lvl="0" marL="0" marR="215900" rtl="0" algn="just">
              <a:lnSpc>
                <a:spcPct val="100000"/>
              </a:lnSpc>
              <a:spcBef>
                <a:spcPts val="5900"/>
              </a:spcBef>
              <a:spcAft>
                <a:spcPts val="0"/>
              </a:spcAft>
              <a:buSzPts val="1300"/>
              <a:buNone/>
            </a:pPr>
            <a:r>
              <a:t/>
            </a:r>
            <a:endParaRPr sz="1300">
              <a:solidFill>
                <a:srgbClr val="0000FF"/>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t/>
            </a:r>
            <a:endParaRPr sz="1300">
              <a:solidFill>
                <a:srgbClr val="0000FF"/>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400"/>
              <a:buNone/>
            </a:pPr>
            <a:r>
              <a:t/>
            </a:r>
            <a:endParaRPr/>
          </a:p>
        </p:txBody>
      </p:sp>
      <p:sp>
        <p:nvSpPr>
          <p:cNvPr id="499" name="Google Shape;499;p68"/>
          <p:cNvSpPr txBox="1"/>
          <p:nvPr>
            <p:ph idx="2" type="body"/>
          </p:nvPr>
        </p:nvSpPr>
        <p:spPr>
          <a:xfrm>
            <a:off x="4412512" y="1266174"/>
            <a:ext cx="4419788" cy="3646067"/>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400"/>
              <a:buNone/>
            </a:pPr>
            <a:r>
              <a:rPr b="1" lang="pt-BR">
                <a:solidFill>
                  <a:srgbClr val="000000"/>
                </a:solidFill>
                <a:latin typeface="Arial"/>
                <a:ea typeface="Arial"/>
                <a:cs typeface="Arial"/>
                <a:sym typeface="Arial"/>
              </a:rPr>
              <a:t>Exemplo: </a:t>
            </a:r>
            <a:r>
              <a:rPr lang="pt-BR">
                <a:solidFill>
                  <a:srgbClr val="0000FF"/>
                </a:solidFill>
                <a:latin typeface="Arial"/>
                <a:ea typeface="Arial"/>
                <a:cs typeface="Arial"/>
                <a:sym typeface="Arial"/>
              </a:rPr>
              <a:t>&lt;table summary</a:t>
            </a:r>
            <a:r>
              <a:rPr lang="pt-BR">
                <a:solidFill>
                  <a:srgbClr val="000000"/>
                </a:solidFill>
                <a:latin typeface="Arial"/>
                <a:ea typeface="Arial"/>
                <a:cs typeface="Arial"/>
                <a:sym typeface="Arial"/>
              </a:rPr>
              <a:t>="Material escolar - Levantamento comparativo de preços."</a:t>
            </a:r>
            <a:r>
              <a:rPr lang="pt-BR">
                <a:solidFill>
                  <a:srgbClr val="0000FF"/>
                </a:solidFill>
                <a:latin typeface="Arial"/>
                <a:ea typeface="Arial"/>
                <a:cs typeface="Arial"/>
                <a:sym typeface="Arial"/>
              </a:rPr>
              <a:t>&gt;</a:t>
            </a:r>
            <a:r>
              <a:rPr lang="pt-BR">
                <a:solidFill>
                  <a:srgbClr val="000000"/>
                </a:solidFill>
                <a:latin typeface="Arial"/>
                <a:ea typeface="Arial"/>
                <a:cs typeface="Arial"/>
                <a:sym typeface="Arial"/>
              </a:rPr>
              <a:t> </a:t>
            </a:r>
            <a:r>
              <a:rPr lang="pt-BR">
                <a:solidFill>
                  <a:srgbClr val="0000FF"/>
                </a:solidFill>
                <a:latin typeface="Arial"/>
                <a:ea typeface="Arial"/>
                <a:cs typeface="Arial"/>
                <a:sym typeface="Arial"/>
              </a:rPr>
              <a:t>&lt;caption&gt;</a:t>
            </a:r>
            <a:r>
              <a:rPr lang="pt-BR">
                <a:solidFill>
                  <a:srgbClr val="000000"/>
                </a:solidFill>
                <a:latin typeface="Arial"/>
                <a:ea typeface="Arial"/>
                <a:cs typeface="Arial"/>
                <a:sym typeface="Arial"/>
              </a:rPr>
              <a:t>Material escolar </a:t>
            </a:r>
            <a:r>
              <a:rPr lang="pt-BR">
                <a:solidFill>
                  <a:srgbClr val="0000FF"/>
                </a:solidFill>
                <a:latin typeface="Arial"/>
                <a:ea typeface="Arial"/>
                <a:cs typeface="Arial"/>
                <a:sym typeface="Arial"/>
              </a:rPr>
              <a:t>&lt;/caption&gt;  &lt;tr&gt;</a:t>
            </a:r>
            <a:r>
              <a:rPr lang="pt-BR">
                <a:solidFill>
                  <a:srgbClr val="000000"/>
                </a:solidFill>
                <a:latin typeface="Arial"/>
                <a:ea typeface="Arial"/>
                <a:cs typeface="Arial"/>
                <a:sym typeface="Arial"/>
              </a:rPr>
              <a:t>...segue o resto da tabela…</a:t>
            </a:r>
            <a:r>
              <a:rPr lang="pt-BR">
                <a:solidFill>
                  <a:srgbClr val="0000FF"/>
                </a:solidFill>
                <a:latin typeface="Arial"/>
                <a:ea typeface="Arial"/>
                <a:cs typeface="Arial"/>
                <a:sym typeface="Arial"/>
              </a:rPr>
              <a:t>&lt;/tr&gt;</a:t>
            </a:r>
            <a:endParaRPr/>
          </a:p>
          <a:p>
            <a:pPr indent="-88900" lvl="0" marL="457200" marR="215900" rtl="0" algn="just">
              <a:lnSpc>
                <a:spcPct val="100000"/>
              </a:lnSpc>
              <a:spcBef>
                <a:spcPts val="5900"/>
              </a:spcBef>
              <a:spcAft>
                <a:spcPts val="0"/>
              </a:spcAft>
              <a:buClr>
                <a:srgbClr val="000000"/>
              </a:buClr>
              <a:buSzPts val="1400"/>
              <a:buFont typeface="Arial"/>
              <a:buChar char="●"/>
            </a:pPr>
            <a:r>
              <a:rPr lang="pt-BR">
                <a:solidFill>
                  <a:srgbClr val="000000"/>
                </a:solidFill>
                <a:latin typeface="Arial"/>
                <a:ea typeface="Arial"/>
                <a:cs typeface="Arial"/>
                <a:sym typeface="Arial"/>
              </a:rPr>
              <a:t>th para identificar cabeçalhos em linhas e colunas</a:t>
            </a:r>
            <a:endParaRPr/>
          </a:p>
          <a:p>
            <a:pPr indent="0" lvl="0" marL="457200" marR="215900" rtl="0" algn="just">
              <a:lnSpc>
                <a:spcPct val="100000"/>
              </a:lnSpc>
              <a:spcBef>
                <a:spcPts val="2300"/>
              </a:spcBef>
              <a:spcAft>
                <a:spcPts val="0"/>
              </a:spcAft>
              <a:buClr>
                <a:srgbClr val="000000"/>
              </a:buClr>
              <a:buSzPts val="1400"/>
              <a:buFont typeface="Arial"/>
              <a:buNone/>
            </a:pPr>
            <a:r>
              <a:t/>
            </a:r>
            <a:endParaRPr>
              <a:solidFill>
                <a:srgbClr val="000000"/>
              </a:solidFill>
              <a:latin typeface="Arial"/>
              <a:ea typeface="Arial"/>
              <a:cs typeface="Arial"/>
              <a:sym typeface="Arial"/>
            </a:endParaRPr>
          </a:p>
          <a:p>
            <a:pPr indent="-88900" lvl="0" marL="457200" marR="215900" rtl="0" algn="just">
              <a:lnSpc>
                <a:spcPct val="100000"/>
              </a:lnSpc>
              <a:spcBef>
                <a:spcPts val="0"/>
              </a:spcBef>
              <a:spcAft>
                <a:spcPts val="0"/>
              </a:spcAft>
              <a:buClr>
                <a:srgbClr val="000000"/>
              </a:buClr>
              <a:buSzPts val="1400"/>
              <a:buFont typeface="Arial"/>
              <a:buChar char="●"/>
            </a:pPr>
            <a:r>
              <a:rPr lang="pt-BR">
                <a:solidFill>
                  <a:srgbClr val="000000"/>
                </a:solidFill>
                <a:latin typeface="Arial"/>
                <a:ea typeface="Arial"/>
                <a:cs typeface="Arial"/>
                <a:sym typeface="Arial"/>
              </a:rPr>
              <a:t>tr para declarar linhas em tabela</a:t>
            </a:r>
            <a:endParaRPr/>
          </a:p>
          <a:p>
            <a:pPr indent="0" lvl="0" marL="457200" marR="215900" rtl="0" algn="just">
              <a:lnSpc>
                <a:spcPct val="100000"/>
              </a:lnSpc>
              <a:spcBef>
                <a:spcPts val="0"/>
              </a:spcBef>
              <a:spcAft>
                <a:spcPts val="0"/>
              </a:spcAft>
              <a:buClr>
                <a:srgbClr val="000000"/>
              </a:buClr>
              <a:buSzPts val="1400"/>
              <a:buNone/>
            </a:pPr>
            <a:r>
              <a:t/>
            </a:r>
            <a:endParaRPr>
              <a:solidFill>
                <a:srgbClr val="000000"/>
              </a:solidFill>
              <a:latin typeface="Arial"/>
              <a:ea typeface="Arial"/>
              <a:cs typeface="Arial"/>
              <a:sym typeface="Arial"/>
            </a:endParaRPr>
          </a:p>
          <a:p>
            <a:pPr indent="-88900" lvl="0" marL="457200" marR="215900" rtl="0" algn="just">
              <a:lnSpc>
                <a:spcPct val="100000"/>
              </a:lnSpc>
              <a:spcBef>
                <a:spcPts val="0"/>
              </a:spcBef>
              <a:spcAft>
                <a:spcPts val="0"/>
              </a:spcAft>
              <a:buClr>
                <a:srgbClr val="000000"/>
              </a:buClr>
              <a:buSzPts val="1400"/>
              <a:buFont typeface="Arial"/>
              <a:buChar char="●"/>
            </a:pPr>
            <a:r>
              <a:rPr lang="pt-BR">
                <a:solidFill>
                  <a:srgbClr val="000000"/>
                </a:solidFill>
                <a:latin typeface="Arial"/>
                <a:ea typeface="Arial"/>
                <a:cs typeface="Arial"/>
                <a:sym typeface="Arial"/>
              </a:rPr>
              <a:t>td para declarar o conteúdo das células da linha</a:t>
            </a:r>
            <a:endParaRPr/>
          </a:p>
          <a:p>
            <a:pPr indent="0" lvl="0" marL="0" rtl="0" algn="l">
              <a:lnSpc>
                <a:spcPct val="115000"/>
              </a:lnSpc>
              <a:spcBef>
                <a:spcPts val="3600"/>
              </a:spcBef>
              <a:spcAft>
                <a:spcPts val="0"/>
              </a:spcAft>
              <a:buSzPts val="1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505" name="Google Shape;505;p6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rPr b="1" lang="pt-BR" sz="1300">
                <a:solidFill>
                  <a:srgbClr val="000000"/>
                </a:solidFill>
                <a:latin typeface="Arial"/>
                <a:ea typeface="Arial"/>
                <a:cs typeface="Arial"/>
                <a:sym typeface="Arial"/>
              </a:rPr>
              <a:t>Exemplo:</a:t>
            </a:r>
            <a:r>
              <a:rPr lang="pt-BR" sz="1300">
                <a:solidFill>
                  <a:srgbClr val="000000"/>
                </a:solidFill>
                <a:latin typeface="Arial"/>
                <a:ea typeface="Arial"/>
                <a:cs typeface="Arial"/>
                <a:sym typeface="Arial"/>
              </a:rPr>
              <a:t> </a:t>
            </a:r>
            <a:endParaRPr/>
          </a:p>
          <a:p>
            <a:pPr indent="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&lt;table</a:t>
            </a:r>
            <a:r>
              <a:rPr lang="pt-BR" sz="1300">
                <a:solidFill>
                  <a:srgbClr val="000000"/>
                </a:solidFill>
                <a:latin typeface="Arial"/>
                <a:ea typeface="Arial"/>
                <a:cs typeface="Arial"/>
                <a:sym typeface="Arial"/>
              </a:rPr>
              <a:t> summary="Material escolar - Levantamento comparativo de preços."</a:t>
            </a:r>
            <a:r>
              <a:rPr lang="pt-BR" sz="1300">
                <a:solidFill>
                  <a:srgbClr val="0000FF"/>
                </a:solidFill>
                <a:latin typeface="Arial"/>
                <a:ea typeface="Arial"/>
                <a:cs typeface="Arial"/>
                <a:sym typeface="Arial"/>
              </a:rPr>
              <a:t>&gt;</a:t>
            </a:r>
            <a:r>
              <a:rPr lang="pt-BR" sz="1300">
                <a:solidFill>
                  <a:srgbClr val="000000"/>
                </a:solidFill>
                <a:latin typeface="Arial"/>
                <a:ea typeface="Arial"/>
                <a:cs typeface="Arial"/>
                <a:sym typeface="Arial"/>
              </a:rPr>
              <a:t> </a:t>
            </a:r>
            <a:endParaRPr/>
          </a:p>
          <a:p>
            <a:pPr indent="0" lvl="0" marL="0" marR="215900" rtl="0" algn="l">
              <a:lnSpc>
                <a:spcPct val="100000"/>
              </a:lnSpc>
              <a:spcBef>
                <a:spcPts val="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&lt;caption&gt;</a:t>
            </a:r>
            <a:r>
              <a:rPr lang="pt-BR" sz="1300">
                <a:solidFill>
                  <a:srgbClr val="000000"/>
                </a:solidFill>
                <a:latin typeface="Arial"/>
                <a:ea typeface="Arial"/>
                <a:cs typeface="Arial"/>
                <a:sym typeface="Arial"/>
              </a:rPr>
              <a:t>Material escolar</a:t>
            </a:r>
            <a:r>
              <a:rPr lang="pt-BR" sz="1300">
                <a:solidFill>
                  <a:srgbClr val="0000FF"/>
                </a:solidFill>
                <a:latin typeface="Arial"/>
                <a:ea typeface="Arial"/>
                <a:cs typeface="Arial"/>
                <a:sym typeface="Arial"/>
              </a:rPr>
              <a:t>&lt;/caption&gt;</a:t>
            </a:r>
            <a:endParaRPr/>
          </a:p>
          <a:p>
            <a:pPr indent="0" lvl="0" marL="0" marR="215900" rtl="0" algn="just">
              <a:lnSpc>
                <a:spcPct val="100000"/>
              </a:lnSpc>
              <a:spcBef>
                <a:spcPts val="0"/>
              </a:spcBef>
              <a:spcAft>
                <a:spcPts val="0"/>
              </a:spcAft>
              <a:buSzPts val="1300"/>
              <a:buNone/>
            </a:pPr>
            <a:r>
              <a:t/>
            </a:r>
            <a:endParaRPr sz="1300">
              <a:solidFill>
                <a:srgbClr val="0000FF"/>
              </a:solidFill>
              <a:latin typeface="Arial"/>
              <a:ea typeface="Arial"/>
              <a:cs typeface="Arial"/>
              <a:sym typeface="Arial"/>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Estojo caneta hidrocor / loja</a:t>
            </a:r>
            <a:r>
              <a:rPr lang="pt-BR" sz="1300">
                <a:solidFill>
                  <a:srgbClr val="0000FF"/>
                </a:solidFill>
                <a:latin typeface="Arial"/>
                <a:ea typeface="Arial"/>
                <a:cs typeface="Arial"/>
                <a:sym typeface="Arial"/>
              </a:rPr>
              <a:t>&lt;/th&gt;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6 unidades</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12 unidades</a:t>
            </a:r>
            <a:r>
              <a:rPr lang="pt-BR" sz="1300">
                <a:solidFill>
                  <a:srgbClr val="0000FF"/>
                </a:solidFill>
                <a:latin typeface="Arial"/>
                <a:ea typeface="Arial"/>
                <a:cs typeface="Arial"/>
                <a:sym typeface="Arial"/>
              </a:rPr>
              <a:t>&lt;/th&gt;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a:t>
            </a:r>
            <a:r>
              <a:rPr lang="pt-BR" sz="1300">
                <a:solidFill>
                  <a:srgbClr val="000000"/>
                </a:solidFill>
                <a:latin typeface="Arial"/>
                <a:ea typeface="Arial"/>
                <a:cs typeface="Arial"/>
                <a:sym typeface="Arial"/>
              </a:rPr>
              <a: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Lisboa papelaria</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R$ 6,20</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R$ 9,99</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a:t>
            </a:r>
            <a:r>
              <a:rPr lang="pt-BR" sz="1300">
                <a:solidFill>
                  <a:srgbClr val="000000"/>
                </a:solidFill>
                <a:latin typeface="Arial"/>
                <a:ea typeface="Arial"/>
                <a:cs typeface="Arial"/>
                <a:sym typeface="Arial"/>
              </a:rPr>
              <a:t>...segue o resto da tabela…</a:t>
            </a:r>
            <a:r>
              <a:rPr lang="pt-BR" sz="1300">
                <a:solidFill>
                  <a:srgbClr val="0000FF"/>
                </a:solidFill>
                <a:latin typeface="Arial"/>
                <a:ea typeface="Arial"/>
                <a:cs typeface="Arial"/>
                <a:sym typeface="Arial"/>
              </a:rPr>
              <a:t>&lt;/tr&gt;</a:t>
            </a:r>
            <a:endParaRPr/>
          </a:p>
          <a:p>
            <a:pPr indent="0" lvl="0" marL="0" rtl="0" algn="l">
              <a:lnSpc>
                <a:spcPct val="115000"/>
              </a:lnSpc>
              <a:spcBef>
                <a:spcPts val="0"/>
              </a:spcBef>
              <a:spcAft>
                <a:spcPts val="0"/>
              </a:spcAft>
              <a:buSzPts val="1800"/>
              <a:buNone/>
            </a:pPr>
            <a:r>
              <a:t/>
            </a:r>
            <a:endParaRPr/>
          </a:p>
          <a:p>
            <a:pPr indent="0" lvl="0" marL="0" marR="215900" rtl="0" algn="just">
              <a:lnSpc>
                <a:spcPct val="100000"/>
              </a:lnSpc>
              <a:spcBef>
                <a:spcPts val="1600"/>
              </a:spcBef>
              <a:spcAft>
                <a:spcPts val="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340242"/>
            <a:ext cx="8520600" cy="81223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414"/>
              <a:buNone/>
            </a:pPr>
            <a:r>
              <a:rPr lang="pt-BR" sz="1800">
                <a:solidFill>
                  <a:srgbClr val="000000"/>
                </a:solidFill>
              </a:rPr>
              <a:t>Principais barreiras que pessoas com deficiência, pessoas idosas ou com alguma limitação encontram ao utilizar a Web</a:t>
            </a:r>
            <a:endParaRPr sz="1800">
              <a:solidFill>
                <a:srgbClr val="000000"/>
              </a:solidFill>
              <a:latin typeface="Arial"/>
              <a:ea typeface="Arial"/>
              <a:cs typeface="Arial"/>
              <a:sym typeface="Arial"/>
            </a:endParaRPr>
          </a:p>
        </p:txBody>
      </p:sp>
      <p:sp>
        <p:nvSpPr>
          <p:cNvPr id="103" name="Google Shape;103;p7"/>
          <p:cNvSpPr txBox="1"/>
          <p:nvPr>
            <p:ph idx="1" type="body"/>
          </p:nvPr>
        </p:nvSpPr>
        <p:spPr>
          <a:xfrm>
            <a:off x="311700" y="786809"/>
            <a:ext cx="8520600" cy="4214066"/>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SzPts val="1200"/>
              <a:buNone/>
            </a:pPr>
            <a:r>
              <a:rPr b="1" lang="pt-BR" sz="1200">
                <a:solidFill>
                  <a:srgbClr val="000000"/>
                </a:solidFill>
                <a:latin typeface="Open Sans"/>
                <a:ea typeface="Open Sans"/>
                <a:cs typeface="Open Sans"/>
                <a:sym typeface="Open Sans"/>
              </a:rPr>
              <a:t>Sobre o daltonismo</a:t>
            </a:r>
            <a:endParaRPr/>
          </a:p>
          <a:p>
            <a:pPr indent="-304800" lvl="0" marL="1219200" marR="190500" rtl="0" algn="just">
              <a:lnSpc>
                <a:spcPct val="100000"/>
              </a:lnSpc>
              <a:spcBef>
                <a:spcPts val="280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O daltonismo ou cegueira cromática é uma perturbação da percepção visual caracterizada pela incapacidade de diferenciar cores</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O tipo de daltonismo mais comum é a dificuldade de distinguir tons de vermelho e verde. Aquilo que, para uma pessoa normal, é verde ou vermelho, para um daltônico é cinzento em várias tonalidades</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Um tipo raro de daltonismo é aquele em que há uma "cegueira" completa para as cores (Monocromacia). O mundo é visto em preto e branco e tons de cinza</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O daltonismo é muito mais comum em homens.</a:t>
            </a:r>
            <a:endParaRPr/>
          </a:p>
          <a:p>
            <a:pPr indent="0" lvl="0" marL="0" rtl="0" algn="just">
              <a:lnSpc>
                <a:spcPct val="115000"/>
              </a:lnSpc>
              <a:spcBef>
                <a:spcPts val="5000"/>
              </a:spcBef>
              <a:spcAft>
                <a:spcPts val="0"/>
              </a:spcAft>
              <a:buSzPts val="1200"/>
              <a:buNone/>
            </a:pPr>
            <a:r>
              <a:rPr b="1" lang="pt-BR" sz="1200">
                <a:solidFill>
                  <a:srgbClr val="000000"/>
                </a:solidFill>
                <a:latin typeface="Open Sans"/>
                <a:ea typeface="Open Sans"/>
                <a:cs typeface="Open Sans"/>
                <a:sym typeface="Open Sans"/>
              </a:rPr>
              <a:t>Barreiras enfrentadas por pessoas com daltonismo:</a:t>
            </a:r>
            <a:endParaRPr/>
          </a:p>
          <a:p>
            <a:pPr indent="-304800" lvl="0" marL="1320800" marR="215900" rtl="0" algn="just">
              <a:lnSpc>
                <a:spcPct val="115000"/>
              </a:lnSpc>
              <a:spcBef>
                <a:spcPts val="310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Cor utilizada como único recurso para enfatizar o texto</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Contraste inadequado entre cores de fonte e fundo.</a:t>
            </a:r>
            <a:endParaRPr/>
          </a:p>
          <a:p>
            <a:pPr indent="0" lvl="0" marL="0" marR="190500" rtl="0" algn="l">
              <a:lnSpc>
                <a:spcPct val="115000"/>
              </a:lnSpc>
              <a:spcBef>
                <a:spcPts val="5600"/>
              </a:spcBef>
              <a:spcAft>
                <a:spcPts val="0"/>
              </a:spcAft>
              <a:buSzPts val="1200"/>
              <a:buNone/>
            </a:pPr>
            <a:r>
              <a:t/>
            </a:r>
            <a:endParaRPr sz="1200">
              <a:solidFill>
                <a:srgbClr val="696868"/>
              </a:solidFill>
            </a:endParaRPr>
          </a:p>
          <a:p>
            <a:pPr indent="0" lvl="0" marL="0" rtl="0" algn="l">
              <a:lnSpc>
                <a:spcPct val="115000"/>
              </a:lnSpc>
              <a:spcBef>
                <a:spcPts val="3300"/>
              </a:spcBef>
              <a:spcAft>
                <a:spcPts val="0"/>
              </a:spcAft>
              <a:buSzPts val="1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0"/>
          <p:cNvSpPr txBox="1"/>
          <p:nvPr>
            <p:ph type="title"/>
          </p:nvPr>
        </p:nvSpPr>
        <p:spPr>
          <a:xfrm>
            <a:off x="311700" y="130850"/>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511" name="Google Shape;511;p70"/>
          <p:cNvSpPr txBox="1"/>
          <p:nvPr>
            <p:ph idx="1" type="body"/>
          </p:nvPr>
        </p:nvSpPr>
        <p:spPr>
          <a:xfrm>
            <a:off x="311700" y="825825"/>
            <a:ext cx="8520600" cy="40842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rPr lang="pt-BR" sz="1300">
                <a:solidFill>
                  <a:srgbClr val="000000"/>
                </a:solidFill>
                <a:latin typeface="Arial"/>
                <a:ea typeface="Arial"/>
                <a:cs typeface="Arial"/>
                <a:sym typeface="Arial"/>
              </a:rPr>
              <a:t>O uso correto dessas marcações permite que os leitores de tela informem aos usuários sobre a função de cada elemento. Dessa forma, o usuário saberá o que é um cabeçalho, o que é uma linha e o que é uma célula de dados.</a:t>
            </a:r>
            <a:endParaRPr/>
          </a:p>
          <a:p>
            <a:pPr indent="0" lvl="0" marL="0" marR="215900" rtl="0" algn="just">
              <a:lnSpc>
                <a:spcPct val="100000"/>
              </a:lnSpc>
              <a:spcBef>
                <a:spcPts val="5900"/>
              </a:spcBef>
              <a:spcAft>
                <a:spcPts val="0"/>
              </a:spcAft>
              <a:buSzPts val="1300"/>
              <a:buNone/>
            </a:pPr>
            <a:r>
              <a:rPr b="1" lang="pt-BR" sz="1300">
                <a:solidFill>
                  <a:srgbClr val="000000"/>
                </a:solidFill>
                <a:latin typeface="Arial"/>
                <a:ea typeface="Arial"/>
                <a:cs typeface="Arial"/>
                <a:sym typeface="Arial"/>
              </a:rPr>
              <a:t>Elementos thead, tbody e tfoot </a:t>
            </a:r>
            <a:r>
              <a:rPr lang="pt-BR" sz="1300">
                <a:solidFill>
                  <a:srgbClr val="000000"/>
                </a:solidFill>
                <a:latin typeface="Arial"/>
                <a:ea typeface="Arial"/>
                <a:cs typeface="Arial"/>
                <a:sym typeface="Arial"/>
              </a:rPr>
              <a:t>Devem ser utilizados para tabelas extensas, possibilitando o agrupamento de linhas em uma tabela:</a:t>
            </a:r>
            <a:endParaRPr/>
          </a:p>
          <a:p>
            <a:pPr indent="-311150" lvl="0" marL="457200" marR="215900" rtl="0" algn="just">
              <a:lnSpc>
                <a:spcPct val="100000"/>
              </a:lnSpc>
              <a:spcBef>
                <a:spcPts val="5900"/>
              </a:spcBef>
              <a:spcAft>
                <a:spcPts val="0"/>
              </a:spcAft>
              <a:buClr>
                <a:srgbClr val="000000"/>
              </a:buClr>
              <a:buSzPts val="1300"/>
              <a:buFont typeface="Arial"/>
              <a:buChar char="●"/>
            </a:pPr>
            <a:r>
              <a:rPr b="1" lang="pt-BR" sz="1300">
                <a:solidFill>
                  <a:srgbClr val="000000"/>
                </a:solidFill>
                <a:latin typeface="Arial"/>
                <a:ea typeface="Arial"/>
                <a:cs typeface="Arial"/>
                <a:sym typeface="Arial"/>
              </a:rPr>
              <a:t>thead:</a:t>
            </a:r>
            <a:r>
              <a:rPr lang="pt-BR" sz="1300">
                <a:solidFill>
                  <a:srgbClr val="000000"/>
                </a:solidFill>
                <a:latin typeface="Arial"/>
                <a:ea typeface="Arial"/>
                <a:cs typeface="Arial"/>
                <a:sym typeface="Arial"/>
              </a:rPr>
              <a:t> aplicado para o agrupamento de linhas de cabeçalho</a:t>
            </a:r>
            <a:endParaRPr/>
          </a:p>
          <a:p>
            <a:pPr indent="-311150" lvl="0" marL="457200" marR="215900" rtl="0" algn="just">
              <a:lnSpc>
                <a:spcPct val="100000"/>
              </a:lnSpc>
              <a:spcBef>
                <a:spcPts val="0"/>
              </a:spcBef>
              <a:spcAft>
                <a:spcPts val="0"/>
              </a:spcAft>
              <a:buClr>
                <a:srgbClr val="000000"/>
              </a:buClr>
              <a:buSzPts val="1300"/>
              <a:buFont typeface="Arial"/>
              <a:buChar char="●"/>
            </a:pPr>
            <a:r>
              <a:rPr b="1" lang="pt-BR" sz="1300">
                <a:solidFill>
                  <a:srgbClr val="000000"/>
                </a:solidFill>
                <a:latin typeface="Arial"/>
                <a:ea typeface="Arial"/>
                <a:cs typeface="Arial"/>
                <a:sym typeface="Arial"/>
              </a:rPr>
              <a:t>tbody:</a:t>
            </a:r>
            <a:r>
              <a:rPr lang="pt-BR" sz="1300">
                <a:solidFill>
                  <a:srgbClr val="000000"/>
                </a:solidFill>
                <a:latin typeface="Arial"/>
                <a:ea typeface="Arial"/>
                <a:cs typeface="Arial"/>
                <a:sym typeface="Arial"/>
              </a:rPr>
              <a:t> usado para definir o corpo da tabela</a:t>
            </a:r>
            <a:endParaRPr/>
          </a:p>
          <a:p>
            <a:pPr indent="-311150" lvl="0" marL="457200" marR="215900" rtl="0" algn="just">
              <a:lnSpc>
                <a:spcPct val="100000"/>
              </a:lnSpc>
              <a:spcBef>
                <a:spcPts val="0"/>
              </a:spcBef>
              <a:spcAft>
                <a:spcPts val="0"/>
              </a:spcAft>
              <a:buClr>
                <a:srgbClr val="000000"/>
              </a:buClr>
              <a:buSzPts val="1300"/>
              <a:buFont typeface="Arial"/>
              <a:buChar char="●"/>
            </a:pPr>
            <a:r>
              <a:rPr b="1" lang="pt-BR" sz="1300">
                <a:solidFill>
                  <a:srgbClr val="000000"/>
                </a:solidFill>
                <a:latin typeface="Arial"/>
                <a:ea typeface="Arial"/>
                <a:cs typeface="Arial"/>
                <a:sym typeface="Arial"/>
              </a:rPr>
              <a:t>tfoot:</a:t>
            </a:r>
            <a:r>
              <a:rPr lang="pt-BR" sz="1300">
                <a:solidFill>
                  <a:srgbClr val="000000"/>
                </a:solidFill>
                <a:latin typeface="Arial"/>
                <a:ea typeface="Arial"/>
                <a:cs typeface="Arial"/>
                <a:sym typeface="Arial"/>
              </a:rPr>
              <a:t> utilizado para agrupar linhas de rodapé, demarcando o final de uma tabela</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 </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Exemplo:</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 summary="...."&gt;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&lt;caption&gt;.....&lt;/caption&gt;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&lt;thead&gt;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...informação contida no cabeçalho... &lt;/tr&gt;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&lt;/thead&gt;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&lt;tfoot&gt;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&lt;tr&gt;...informação contida no rodapé... &lt;/tr&gt;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&lt;/tfoot&gt;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&lt;tbody&gt;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...primeira linha de dados do bloco um... &lt;/tr&gt;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...segunda linha de dados do bloco um...&lt;/tr&gt;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&lt;/tbody&gt;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&lt;/table&gt;</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 </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Segundo recomendações do W3C, é sugerido que o tfoot seja declarado no código antes do elemento tbody, permitindo que os agentes de usuário renderizem os resultados da tabela antes de todas as possivelmente numerosas linhas do conteúdo. O emprego dessas marcações de agrupamento permite a fixação das linhas de cabeçalho e rodapé no navegador, possibilitando que o conteúdo ou corpo (tbody) permaneça em movimento entre os limites demarcados. No entanto, esses elementos só irão funcionar caso possuam o mesmo número de colunas.</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Associar células de dados às células de cabeçalho</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x</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Para tabelas mais complexas, é muito importante utilizar marcações para associar as células de dados com as células de cabeçalho. Essas associações podem ser realizadas através de:</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Atributos id e headers: o atributo headers é utilizado nas células de dados (&lt;td&gt;&lt;/td&gt;) em conjunto com o atributo id na célula de cabeçalho (&lt;th&gt;&lt;/th&gt;) para associar as células de dados aos seus respectivos cabeçalhos.</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Exemplo:</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 summary="Oferta de cursos - tabela estruturada em: nome do curso, professor, resumo da disciplina e carga horária"&gt;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&lt;caption&gt;Oferta de cursos - Primeiro semestre&lt;/caption&gt;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id="t1" abbr="Nome"&gt;Nome do Curso&lt;/th&gt;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id="t2"&gt;Professor&lt;/th&gt;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id="t3"&gt;Resumo&lt;/th&gt;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id="t4" abbr="carga"&gt;Carga horária&lt;/th&gt;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header="t1"&gt;Gravura - conceitos básicos&lt;/td&gt;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header="t2"&gt;Eunice Lobato&lt;/td&gt;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header="t3"&gt;História da gravura, estilos, gráfica. Visita aos ateliês.&lt;/td&gt;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header="t4"&gt;40h&lt;/td&gt;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header="t1"&gt;Gravura em metal&lt;/td&gt;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header="t2"&gt;Ione Rocha&lt;/td&gt;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header="t3"&gt;Trabalhos práticos de gravura em metal. &lt;/td&gt;</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header="t4"&gt;160h&lt;/td&gt;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header="t1"&gt;Xilogravura&lt;/td&gt;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header="t2"&gt;Heli Santos&lt;/td&gt;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header="t3"&gt;Trabalhos práticos em xilogravura.&lt;/td&gt;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header="t4"&gt;160h&lt;/td&gt;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&lt;/table&gt;</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Uso do scope e col: a associação é automática, sendo mais utilizada em tabelas de associação direta, onde é dado o valor col para o atributo scope nos cabeçalhos.</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Exemplo:</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 summary="Tabela de vendas de maçã e banana efetuadas no ano de 2010"&gt;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&lt;caption&gt;Vendas 2010&lt;/caption&gt;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scope="col"&gt;Mês&lt;/th&gt;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scope="colgroup" colspan="2"&gt;Rio Grande do Sul&lt;/th&gt;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scope="colgroup" colspan="2"&gt;Santa Catarina&lt;/th&gt;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&lt;td&gt;Janeiro&lt;/td&gt;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scope="col"&gt;Maçã&lt;/td&gt;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scope="col"&gt;Banana&lt;/td&gt;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scope="col"&gt;Maçã&lt;/td&gt;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scope="col"&gt;Banana&lt;/td&gt;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&lt;td&gt;Fevereiro&lt;/td&gt;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&lt;td&gt;3000&lt;/td&gt;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&lt;td&gt;Março&lt;/td&gt;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&lt;td&gt;2000&lt;/td&gt;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&lt;td&gt;3500&lt;/td&gt;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&lt;/table&gt;</a:t>
            </a:r>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311700" y="130850"/>
            <a:ext cx="85206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517" name="Google Shape;517;p71"/>
          <p:cNvSpPr txBox="1"/>
          <p:nvPr>
            <p:ph idx="1" type="body"/>
          </p:nvPr>
        </p:nvSpPr>
        <p:spPr>
          <a:xfrm>
            <a:off x="311700" y="825825"/>
            <a:ext cx="8520600" cy="40842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rPr lang="pt-BR" sz="1300">
                <a:solidFill>
                  <a:srgbClr val="000000"/>
                </a:solidFill>
                <a:latin typeface="Arial"/>
                <a:ea typeface="Arial"/>
                <a:cs typeface="Arial"/>
                <a:sym typeface="Arial"/>
              </a:rPr>
              <a:t>Segundo recomendações do W3C, é sugerido que o tfoot seja declarado no código antes do elemento tbody, permitindo que os agentes de usuário renderizem os resultados da tabela antes de todas as possivelmente numerosas linhas do conteúdo. O emprego dessas marcações de agrupamento permite a fixação das linhas de cabeçalho e rodapé no navegador, possibilitando que o conteúdo ou corpo (tbody) permaneça em movimento entre os limites demarcados. No entanto, esses elementos só irão funcionar caso possuam o mesmo número de colunas. </a:t>
            </a:r>
            <a:r>
              <a:rPr b="1" lang="pt-BR" sz="1300">
                <a:solidFill>
                  <a:srgbClr val="000000"/>
                </a:solidFill>
                <a:latin typeface="Arial"/>
                <a:ea typeface="Arial"/>
                <a:cs typeface="Arial"/>
                <a:sym typeface="Arial"/>
              </a:rPr>
              <a:t>Associar células de dados às células de cabeçalho</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Para tabelas mais complexas, é muito importante utilizar marcações para associar as células de dados com as células de cabeçalho. Essas associações podem ser realizadas através de:</a:t>
            </a:r>
            <a:endParaRPr/>
          </a:p>
          <a:p>
            <a:pPr indent="0" lvl="0" marL="0" marR="215900" rtl="0" algn="just">
              <a:lnSpc>
                <a:spcPct val="100000"/>
              </a:lnSpc>
              <a:spcBef>
                <a:spcPts val="5900"/>
              </a:spcBef>
              <a:spcAft>
                <a:spcPts val="0"/>
              </a:spcAft>
              <a:buSzPts val="1300"/>
              <a:buNone/>
            </a:pPr>
            <a:r>
              <a:rPr b="1" lang="pt-BR" sz="1300">
                <a:solidFill>
                  <a:srgbClr val="000000"/>
                </a:solidFill>
                <a:latin typeface="Arial"/>
                <a:ea typeface="Arial"/>
                <a:cs typeface="Arial"/>
                <a:sym typeface="Arial"/>
              </a:rPr>
              <a:t>Atributos id e headers:</a:t>
            </a:r>
            <a:r>
              <a:rPr lang="pt-BR" sz="1300">
                <a:solidFill>
                  <a:srgbClr val="000000"/>
                </a:solidFill>
                <a:latin typeface="Arial"/>
                <a:ea typeface="Arial"/>
                <a:cs typeface="Arial"/>
                <a:sym typeface="Arial"/>
              </a:rPr>
              <a:t> o atributo headers é utilizado nas células de dados (&lt;td&gt;&lt;/td&gt;) em conjunto com o atributo id na célula de cabeçalho (&lt;th&gt;&lt;/th&gt;) para associar as células de dados aos seus respectivos cabeçalhos.</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343623" y="21669"/>
            <a:ext cx="8520600" cy="56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523" name="Google Shape;523;p72"/>
          <p:cNvSpPr txBox="1"/>
          <p:nvPr>
            <p:ph idx="1" type="body"/>
          </p:nvPr>
        </p:nvSpPr>
        <p:spPr>
          <a:xfrm>
            <a:off x="311699" y="736075"/>
            <a:ext cx="7386273" cy="42369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&lt;table summary</a:t>
            </a:r>
            <a:r>
              <a:rPr lang="pt-BR" sz="1300">
                <a:solidFill>
                  <a:srgbClr val="000000"/>
                </a:solidFill>
                <a:latin typeface="Arial"/>
                <a:ea typeface="Arial"/>
                <a:cs typeface="Arial"/>
                <a:sym typeface="Arial"/>
              </a:rPr>
              <a:t>="Oferta de cursos - tabela estruturada em: nome do curso, professor, resumo da disciplina e carga horária"</a:t>
            </a:r>
            <a:r>
              <a:rPr lang="pt-BR" sz="1300">
                <a:solidFill>
                  <a:srgbClr val="0000FF"/>
                </a:solidFill>
                <a:latin typeface="Arial"/>
                <a:ea typeface="Arial"/>
                <a:cs typeface="Arial"/>
                <a:sym typeface="Arial"/>
              </a:rPr>
              <a:t>&gt;</a:t>
            </a:r>
            <a:r>
              <a:rPr lang="pt-BR" sz="1300">
                <a:solidFill>
                  <a:srgbClr val="000000"/>
                </a:solidFill>
                <a:latin typeface="Arial"/>
                <a:ea typeface="Arial"/>
                <a:cs typeface="Arial"/>
                <a:sym typeface="Arial"/>
              </a:rPr>
              <a:t> </a:t>
            </a:r>
            <a:r>
              <a:rPr lang="pt-BR" sz="1300">
                <a:solidFill>
                  <a:srgbClr val="0000FF"/>
                </a:solidFill>
                <a:latin typeface="Arial"/>
                <a:ea typeface="Arial"/>
                <a:cs typeface="Arial"/>
                <a:sym typeface="Arial"/>
              </a:rPr>
              <a:t>&lt;caption&gt;</a:t>
            </a:r>
            <a:r>
              <a:rPr lang="pt-BR" sz="1300">
                <a:solidFill>
                  <a:srgbClr val="000000"/>
                </a:solidFill>
                <a:latin typeface="Arial"/>
                <a:ea typeface="Arial"/>
                <a:cs typeface="Arial"/>
                <a:sym typeface="Arial"/>
              </a:rPr>
              <a:t>Oferta de cursos - Primeiro semestre</a:t>
            </a:r>
            <a:r>
              <a:rPr lang="pt-BR" sz="1300">
                <a:solidFill>
                  <a:srgbClr val="0000FF"/>
                </a:solidFill>
                <a:latin typeface="Arial"/>
                <a:ea typeface="Arial"/>
                <a:cs typeface="Arial"/>
                <a:sym typeface="Arial"/>
              </a:rPr>
              <a:t>&lt;/caption&gt;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a:t>
            </a:r>
            <a:r>
              <a:rPr lang="pt-BR" sz="1300">
                <a:solidFill>
                  <a:srgbClr val="000000"/>
                </a:solidFill>
                <a:latin typeface="Arial"/>
                <a:ea typeface="Arial"/>
                <a:cs typeface="Arial"/>
                <a:sym typeface="Arial"/>
              </a:rPr>
              <a:t> id="t1" abbr="Nome"&gt;Nome do Curso</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 </a:t>
            </a:r>
            <a:r>
              <a:rPr lang="pt-BR" sz="1300">
                <a:solidFill>
                  <a:srgbClr val="000000"/>
                </a:solidFill>
                <a:latin typeface="Arial"/>
                <a:ea typeface="Arial"/>
                <a:cs typeface="Arial"/>
                <a:sym typeface="Arial"/>
              </a:rPr>
              <a:t>id="t2"&gt;Professor</a:t>
            </a:r>
            <a:r>
              <a:rPr lang="pt-BR" sz="1300">
                <a:solidFill>
                  <a:srgbClr val="0000FF"/>
                </a:solidFill>
                <a:latin typeface="Arial"/>
                <a:ea typeface="Arial"/>
                <a:cs typeface="Arial"/>
                <a:sym typeface="Arial"/>
              </a:rPr>
              <a:t>&lt;/th&gt;</a:t>
            </a:r>
            <a:endParaRPr/>
          </a:p>
          <a:p>
            <a:pPr indent="45720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&lt;th</a:t>
            </a:r>
            <a:r>
              <a:rPr lang="pt-BR" sz="1300">
                <a:solidFill>
                  <a:srgbClr val="000000"/>
                </a:solidFill>
                <a:latin typeface="Arial"/>
                <a:ea typeface="Arial"/>
                <a:cs typeface="Arial"/>
                <a:sym typeface="Arial"/>
              </a:rPr>
              <a:t> id="t3"&gt;Resumo</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45720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&lt;th </a:t>
            </a:r>
            <a:r>
              <a:rPr lang="pt-BR" sz="1300">
                <a:solidFill>
                  <a:srgbClr val="000000"/>
                </a:solidFill>
                <a:latin typeface="Arial"/>
                <a:ea typeface="Arial"/>
                <a:cs typeface="Arial"/>
                <a:sym typeface="Arial"/>
              </a:rPr>
              <a:t>id="t4" abbr="carga"&gt;Carga horária</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&lt;td</a:t>
            </a:r>
            <a:r>
              <a:rPr lang="pt-BR" sz="1300">
                <a:solidFill>
                  <a:srgbClr val="000000"/>
                </a:solidFill>
                <a:latin typeface="Arial"/>
                <a:ea typeface="Arial"/>
                <a:cs typeface="Arial"/>
                <a:sym typeface="Arial"/>
              </a:rPr>
              <a:t> header="t1"&gt;Gravura - conceitos básicos</a:t>
            </a:r>
            <a:r>
              <a:rPr lang="pt-BR" sz="1300">
                <a:solidFill>
                  <a:srgbClr val="0000FF"/>
                </a:solidFill>
                <a:latin typeface="Arial"/>
                <a:ea typeface="Arial"/>
                <a:cs typeface="Arial"/>
                <a:sym typeface="Arial"/>
              </a:rPr>
              <a:t>&lt;/td&gt; </a:t>
            </a:r>
            <a:endParaRPr/>
          </a:p>
          <a:p>
            <a:pPr indent="45720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&lt;td </a:t>
            </a:r>
            <a:r>
              <a:rPr lang="pt-BR" sz="1300">
                <a:solidFill>
                  <a:srgbClr val="000000"/>
                </a:solidFill>
                <a:latin typeface="Arial"/>
                <a:ea typeface="Arial"/>
                <a:cs typeface="Arial"/>
                <a:sym typeface="Arial"/>
              </a:rPr>
              <a:t>header="t2"&gt;Eunice Lobato</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a:t>
            </a:r>
            <a:r>
              <a:rPr lang="pt-BR" sz="1300">
                <a:solidFill>
                  <a:srgbClr val="000000"/>
                </a:solidFill>
                <a:latin typeface="Arial"/>
                <a:ea typeface="Arial"/>
                <a:cs typeface="Arial"/>
                <a:sym typeface="Arial"/>
              </a:rPr>
              <a:t> header="t3"&gt;História da gravura, estilos, gráfica. </a:t>
            </a:r>
            <a:r>
              <a:rPr lang="pt-BR" sz="1300">
                <a:solidFill>
                  <a:srgbClr val="0000FF"/>
                </a:solidFill>
                <a:latin typeface="Arial"/>
                <a:ea typeface="Arial"/>
                <a:cs typeface="Arial"/>
                <a:sym typeface="Arial"/>
              </a:rPr>
              <a:t>&lt;/td&gt;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     &lt;td</a:t>
            </a:r>
            <a:r>
              <a:rPr lang="pt-BR" sz="1300">
                <a:solidFill>
                  <a:srgbClr val="000000"/>
                </a:solidFill>
                <a:latin typeface="Arial"/>
                <a:ea typeface="Arial"/>
                <a:cs typeface="Arial"/>
                <a:sym typeface="Arial"/>
              </a:rPr>
              <a:t> header="t4"&gt;40h</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a:t>
            </a:r>
            <a:r>
              <a:rPr lang="pt-BR" sz="1300">
                <a:solidFill>
                  <a:srgbClr val="000000"/>
                </a:solidFill>
                <a:latin typeface="Arial"/>
                <a:ea typeface="Arial"/>
                <a:cs typeface="Arial"/>
                <a:sym typeface="Arial"/>
              </a:rPr>
              <a:t> header="t1"&gt;Gravura </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a:t>
            </a:r>
            <a:r>
              <a:rPr lang="pt-BR" sz="1300">
                <a:solidFill>
                  <a:srgbClr val="000000"/>
                </a:solidFill>
                <a:latin typeface="Arial"/>
                <a:ea typeface="Arial"/>
                <a:cs typeface="Arial"/>
                <a:sym typeface="Arial"/>
              </a:rPr>
              <a:t>header="t2"&gt;Ione Rocha</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0" marR="215900" rtl="0" algn="l">
              <a:lnSpc>
                <a:spcPct val="100000"/>
              </a:lnSpc>
              <a:spcBef>
                <a:spcPts val="0"/>
              </a:spcBef>
              <a:spcAft>
                <a:spcPts val="0"/>
              </a:spcAft>
              <a:buSzPts val="1300"/>
              <a:buNone/>
            </a:pPr>
            <a:r>
              <a:rPr lang="pt-BR" sz="1300">
                <a:solidFill>
                  <a:srgbClr val="0000FF"/>
                </a:solidFill>
                <a:latin typeface="Arial"/>
                <a:ea typeface="Arial"/>
                <a:cs typeface="Arial"/>
                <a:sym typeface="Arial"/>
              </a:rPr>
              <a:t>&lt;td</a:t>
            </a:r>
            <a:r>
              <a:rPr lang="pt-BR" sz="1300">
                <a:solidFill>
                  <a:srgbClr val="000000"/>
                </a:solidFill>
                <a:latin typeface="Arial"/>
                <a:ea typeface="Arial"/>
                <a:cs typeface="Arial"/>
                <a:sym typeface="Arial"/>
              </a:rPr>
              <a:t> header="t3"&gt;Trabalhos </a:t>
            </a:r>
            <a:r>
              <a:rPr lang="pt-BR" sz="1300">
                <a:solidFill>
                  <a:srgbClr val="0000FF"/>
                </a:solidFill>
                <a:latin typeface="Arial"/>
                <a:ea typeface="Arial"/>
                <a:cs typeface="Arial"/>
                <a:sym typeface="Arial"/>
              </a:rPr>
              <a:t>&lt;/td&gt;</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a:t>
            </a:r>
            <a:r>
              <a:rPr lang="pt-BR" sz="1300">
                <a:solidFill>
                  <a:srgbClr val="000000"/>
                </a:solidFill>
                <a:latin typeface="Arial"/>
                <a:ea typeface="Arial"/>
                <a:cs typeface="Arial"/>
                <a:sym typeface="Arial"/>
              </a:rPr>
              <a:t>header="t4"&gt;160h&lt;/td&gt;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&lt;/table&gt;</a:t>
            </a:r>
            <a:endParaRPr/>
          </a:p>
          <a:p>
            <a:pPr indent="0" lvl="0" marL="0" marR="215900" rtl="0" algn="just">
              <a:lnSpc>
                <a:spcPct val="100000"/>
              </a:lnSpc>
              <a:spcBef>
                <a:spcPts val="0"/>
              </a:spcBef>
              <a:spcAft>
                <a:spcPts val="0"/>
              </a:spcAft>
              <a:buSzPts val="1300"/>
              <a:buNone/>
            </a:pPr>
            <a:r>
              <a:t/>
            </a:r>
            <a:endParaRPr sz="1300">
              <a:solidFill>
                <a:srgbClr val="0000FF"/>
              </a:solidFill>
              <a:latin typeface="Arial"/>
              <a:ea typeface="Arial"/>
              <a:cs typeface="Arial"/>
              <a:sym typeface="Arial"/>
            </a:endParaRPr>
          </a:p>
          <a:p>
            <a:pPr indent="0" lvl="0" marL="0" marR="215900" rtl="0" algn="l">
              <a:lnSpc>
                <a:spcPct val="100000"/>
              </a:lnSpc>
              <a:spcBef>
                <a:spcPts val="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2300"/>
              </a:spcBef>
              <a:spcAft>
                <a:spcPts val="0"/>
              </a:spcAft>
              <a:buSzPts val="1300"/>
              <a:buNone/>
            </a:pPr>
            <a:r>
              <a:rPr lang="pt-BR" sz="1300">
                <a:solidFill>
                  <a:srgbClr val="0000FF"/>
                </a:solidFill>
                <a:latin typeface="Arial"/>
                <a:ea typeface="Arial"/>
                <a:cs typeface="Arial"/>
                <a:sym typeface="Arial"/>
              </a:rPr>
              <a:t> </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Exemplo:</a:t>
            </a:r>
            <a:endParaRPr/>
          </a:p>
          <a:p>
            <a:pPr indent="0" lvl="0" marL="0" marR="215900" rtl="0" algn="just">
              <a:lnSpc>
                <a:spcPct val="100000"/>
              </a:lnSpc>
              <a:spcBef>
                <a:spcPts val="590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 summary="Tabela de vendas de maçã e banana efetuadas no ano de 2010"&gt;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&lt;caption&gt;Vendas 2010&lt;/caption&gt;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scope="col"&gt;Mês&lt;/th&gt;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scope="colgroup" colspan="2"&gt;Rio Grande do Sul&lt;/th&gt;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&lt;th scope="colgroup" colspan="2"&gt;Santa Catarina&lt;/th&gt;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&lt;td&gt;Janeiro&lt;/td&gt;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scope="col"&gt;Maçã&lt;/td&gt;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scope="col"&gt;Banana&lt;/td&gt;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scope="col"&gt;Maçã&lt;/td&gt;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 scope="col"&gt;Banana&lt;/td&gt;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&lt;td&gt;Fevereiro&lt;/td&gt;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&lt;td&gt;3000&lt;/td&gt;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&lt;td&gt;Março&lt;/td&gt;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&lt;td&gt;2000&lt;/td&gt;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&lt;td&gt;1500&lt;/td&gt;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&lt;td&gt;3500&lt;/td&gt;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&lt;td&gt;500&lt;/td&gt;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&lt;/tr&gt; </a:t>
            </a:r>
            <a:endParaRPr/>
          </a:p>
          <a:p>
            <a:pPr indent="0" lvl="0" marL="0" marR="215900" rtl="0" algn="just">
              <a:lnSpc>
                <a:spcPct val="100000"/>
              </a:lnSpc>
              <a:spcBef>
                <a:spcPts val="5900"/>
              </a:spcBef>
              <a:spcAft>
                <a:spcPts val="0"/>
              </a:spcAft>
              <a:buSzPts val="1300"/>
              <a:buNone/>
            </a:pPr>
            <a:r>
              <a:rPr lang="pt-BR" sz="1300">
                <a:solidFill>
                  <a:srgbClr val="000000"/>
                </a:solidFill>
                <a:latin typeface="Arial"/>
                <a:ea typeface="Arial"/>
                <a:cs typeface="Arial"/>
                <a:sym typeface="Arial"/>
              </a:rPr>
              <a:t>&lt;/table&gt;</a:t>
            </a:r>
            <a:endParaRPr/>
          </a:p>
          <a:p>
            <a:pPr indent="0" lvl="0" marL="0" marR="215900" rtl="0" algn="l">
              <a:lnSpc>
                <a:spcPct val="115000"/>
              </a:lnSpc>
              <a:spcBef>
                <a:spcPts val="59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400"/>
              <a:buNone/>
            </a:pPr>
            <a:r>
              <a:t/>
            </a:r>
            <a:endParaRPr/>
          </a:p>
        </p:txBody>
      </p:sp>
      <p:sp>
        <p:nvSpPr>
          <p:cNvPr id="524" name="Google Shape;524;p72"/>
          <p:cNvSpPr txBox="1"/>
          <p:nvPr>
            <p:ph idx="2" type="body"/>
          </p:nvPr>
        </p:nvSpPr>
        <p:spPr>
          <a:xfrm>
            <a:off x="5475625" y="736075"/>
            <a:ext cx="3356700" cy="42369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t/>
            </a:r>
            <a:endParaRPr sz="1300">
              <a:solidFill>
                <a:srgbClr val="0000FF"/>
              </a:solidFill>
              <a:latin typeface="Arial"/>
              <a:ea typeface="Arial"/>
              <a:cs typeface="Arial"/>
              <a:sym typeface="Arial"/>
            </a:endParaRPr>
          </a:p>
          <a:p>
            <a:pPr indent="0" lvl="0" marL="0" marR="215900" rtl="0" algn="just">
              <a:lnSpc>
                <a:spcPct val="100000"/>
              </a:lnSpc>
              <a:spcBef>
                <a:spcPts val="2300"/>
              </a:spcBef>
              <a:spcAft>
                <a:spcPts val="0"/>
              </a:spcAft>
              <a:buSzPts val="1300"/>
              <a:buNone/>
            </a:pPr>
            <a:r>
              <a:t/>
            </a:r>
            <a:endParaRPr sz="1300">
              <a:solidFill>
                <a:srgbClr val="000000"/>
              </a:solidFill>
              <a:latin typeface="Arial"/>
              <a:ea typeface="Arial"/>
              <a:cs typeface="Arial"/>
              <a:sym typeface="Arial"/>
            </a:endParaRPr>
          </a:p>
          <a:p>
            <a:pPr indent="0" lvl="0" marL="0" rtl="0" algn="l">
              <a:lnSpc>
                <a:spcPct val="115000"/>
              </a:lnSpc>
              <a:spcBef>
                <a:spcPts val="3600"/>
              </a:spcBef>
              <a:spcAft>
                <a:spcPts val="0"/>
              </a:spcAft>
              <a:buSzPts val="1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type="title"/>
          </p:nvPr>
        </p:nvSpPr>
        <p:spPr>
          <a:xfrm>
            <a:off x="392475" y="175725"/>
            <a:ext cx="8520600" cy="56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Tabelas</a:t>
            </a:r>
            <a:endParaRPr/>
          </a:p>
        </p:txBody>
      </p:sp>
      <p:sp>
        <p:nvSpPr>
          <p:cNvPr id="530" name="Google Shape;530;p73"/>
          <p:cNvSpPr txBox="1"/>
          <p:nvPr>
            <p:ph idx="1" type="body"/>
          </p:nvPr>
        </p:nvSpPr>
        <p:spPr>
          <a:xfrm>
            <a:off x="311699" y="736075"/>
            <a:ext cx="5685063" cy="4236900"/>
          </a:xfrm>
          <a:prstGeom prst="rect">
            <a:avLst/>
          </a:prstGeom>
          <a:noFill/>
          <a:ln>
            <a:noFill/>
          </a:ln>
        </p:spPr>
        <p:txBody>
          <a:bodyPr anchorCtr="0" anchor="t" bIns="91425" lIns="91425" spcFirstLastPara="1" rIns="91425" wrap="square" tIns="91425">
            <a:noAutofit/>
          </a:bodyPr>
          <a:lstStyle/>
          <a:p>
            <a:pPr indent="0" lvl="0" marL="0" marR="215900" rtl="0" algn="just">
              <a:lnSpc>
                <a:spcPct val="100000"/>
              </a:lnSpc>
              <a:spcBef>
                <a:spcPts val="0"/>
              </a:spcBef>
              <a:spcAft>
                <a:spcPts val="0"/>
              </a:spcAft>
              <a:buSzPts val="1300"/>
              <a:buNone/>
            </a:pPr>
            <a:r>
              <a:rPr lang="pt-BR" sz="1300">
                <a:solidFill>
                  <a:srgbClr val="000000"/>
                </a:solidFill>
                <a:latin typeface="Arial"/>
                <a:ea typeface="Arial"/>
                <a:cs typeface="Arial"/>
                <a:sym typeface="Arial"/>
              </a:rPr>
              <a:t>Uso do </a:t>
            </a:r>
            <a:r>
              <a:rPr b="1" lang="pt-BR" sz="1300">
                <a:solidFill>
                  <a:srgbClr val="000000"/>
                </a:solidFill>
                <a:latin typeface="Arial"/>
                <a:ea typeface="Arial"/>
                <a:cs typeface="Arial"/>
                <a:sym typeface="Arial"/>
              </a:rPr>
              <a:t>scope </a:t>
            </a:r>
            <a:r>
              <a:rPr lang="pt-BR" sz="1300">
                <a:solidFill>
                  <a:srgbClr val="000000"/>
                </a:solidFill>
                <a:latin typeface="Arial"/>
                <a:ea typeface="Arial"/>
                <a:cs typeface="Arial"/>
                <a:sym typeface="Arial"/>
              </a:rPr>
              <a:t>e</a:t>
            </a:r>
            <a:r>
              <a:rPr b="1" lang="pt-BR" sz="1300">
                <a:solidFill>
                  <a:srgbClr val="000000"/>
                </a:solidFill>
                <a:latin typeface="Arial"/>
                <a:ea typeface="Arial"/>
                <a:cs typeface="Arial"/>
                <a:sym typeface="Arial"/>
              </a:rPr>
              <a:t> col: </a:t>
            </a:r>
            <a:r>
              <a:rPr lang="pt-BR" sz="1300">
                <a:solidFill>
                  <a:srgbClr val="000000"/>
                </a:solidFill>
                <a:latin typeface="Arial"/>
                <a:ea typeface="Arial"/>
                <a:cs typeface="Arial"/>
                <a:sym typeface="Arial"/>
              </a:rPr>
              <a:t>a associação é automática, sendo mais utilizada em tabelas de associação direta, onde é dado o valor col para o atributo scope nos cabeçalhos.</a:t>
            </a:r>
            <a:endParaRPr/>
          </a:p>
          <a:p>
            <a:pPr indent="0" lvl="0" marL="0" marR="215900" rtl="0" algn="just">
              <a:lnSpc>
                <a:spcPct val="100000"/>
              </a:lnSpc>
              <a:spcBef>
                <a:spcPts val="0"/>
              </a:spcBef>
              <a:spcAft>
                <a:spcPts val="0"/>
              </a:spcAft>
              <a:buSzPts val="1300"/>
              <a:buNone/>
            </a:pPr>
            <a:r>
              <a:t/>
            </a:r>
            <a:endParaRPr sz="1300">
              <a:solidFill>
                <a:srgbClr val="000000"/>
              </a:solidFill>
              <a:latin typeface="Arial"/>
              <a:ea typeface="Arial"/>
              <a:cs typeface="Arial"/>
              <a:sym typeface="Arial"/>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&lt;table</a:t>
            </a:r>
            <a:r>
              <a:rPr lang="pt-BR" sz="1300">
                <a:solidFill>
                  <a:srgbClr val="000000"/>
                </a:solidFill>
                <a:latin typeface="Arial"/>
                <a:ea typeface="Arial"/>
                <a:cs typeface="Arial"/>
                <a:sym typeface="Arial"/>
              </a:rPr>
              <a:t> summary="Tabela de vendas de maçã e banana efetuadas no ano de 2010"&gt;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&lt;caption&gt;</a:t>
            </a:r>
            <a:r>
              <a:rPr lang="pt-BR" sz="1300">
                <a:solidFill>
                  <a:srgbClr val="000000"/>
                </a:solidFill>
                <a:latin typeface="Arial"/>
                <a:ea typeface="Arial"/>
                <a:cs typeface="Arial"/>
                <a:sym typeface="Arial"/>
              </a:rPr>
              <a:t>Vendas 2010</a:t>
            </a:r>
            <a:r>
              <a:rPr lang="pt-BR" sz="1300">
                <a:solidFill>
                  <a:srgbClr val="0000FF"/>
                </a:solidFill>
                <a:latin typeface="Arial"/>
                <a:ea typeface="Arial"/>
                <a:cs typeface="Arial"/>
                <a:sym typeface="Arial"/>
              </a:rPr>
              <a:t>&lt;/caption&gt;</a:t>
            </a:r>
            <a:r>
              <a:rPr lang="pt-BR" sz="1300">
                <a:solidFill>
                  <a:srgbClr val="000000"/>
                </a:solidFill>
                <a:latin typeface="Arial"/>
                <a:ea typeface="Arial"/>
                <a:cs typeface="Arial"/>
                <a:sym typeface="Arial"/>
              </a:rPr>
              <a: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 scope</a:t>
            </a:r>
            <a:r>
              <a:rPr lang="pt-BR" sz="1300">
                <a:solidFill>
                  <a:srgbClr val="000000"/>
                </a:solidFill>
                <a:latin typeface="Arial"/>
                <a:ea typeface="Arial"/>
                <a:cs typeface="Arial"/>
                <a:sym typeface="Arial"/>
              </a:rPr>
              <a:t>="col"&gt;Mês&lt;/th&gt;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 scope</a:t>
            </a:r>
            <a:r>
              <a:rPr lang="pt-BR" sz="1300">
                <a:solidFill>
                  <a:srgbClr val="000000"/>
                </a:solidFill>
                <a:latin typeface="Arial"/>
                <a:ea typeface="Arial"/>
                <a:cs typeface="Arial"/>
                <a:sym typeface="Arial"/>
              </a:rPr>
              <a:t>="colgroup" colspan="2"&gt;Rio Grande do Sul</a:t>
            </a:r>
            <a:r>
              <a:rPr lang="pt-BR" sz="1300">
                <a:solidFill>
                  <a:srgbClr val="0000FF"/>
                </a:solidFill>
                <a:latin typeface="Arial"/>
                <a:ea typeface="Arial"/>
                <a:cs typeface="Arial"/>
                <a:sym typeface="Arial"/>
              </a:rPr>
              <a:t>&lt;/th&gt;</a:t>
            </a:r>
            <a:r>
              <a:rPr lang="pt-BR" sz="1300">
                <a:solidFill>
                  <a:srgbClr val="000000"/>
                </a:solidFill>
                <a:latin typeface="Arial"/>
                <a:ea typeface="Arial"/>
                <a:cs typeface="Arial"/>
                <a:sym typeface="Arial"/>
              </a:rPr>
              <a: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&lt;th scope</a:t>
            </a:r>
            <a:r>
              <a:rPr lang="pt-BR" sz="1300">
                <a:solidFill>
                  <a:srgbClr val="000000"/>
                </a:solidFill>
                <a:latin typeface="Arial"/>
                <a:ea typeface="Arial"/>
                <a:cs typeface="Arial"/>
                <a:sym typeface="Arial"/>
              </a:rPr>
              <a:t>="colgroup" colspan="2"&gt;Santa Catarina</a:t>
            </a:r>
            <a:r>
              <a:rPr lang="pt-BR" sz="1300">
                <a:solidFill>
                  <a:srgbClr val="0000FF"/>
                </a:solidFill>
                <a:latin typeface="Arial"/>
                <a:ea typeface="Arial"/>
                <a:cs typeface="Arial"/>
                <a:sym typeface="Arial"/>
              </a:rPr>
              <a:t>&lt;/th&gt;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Janeiro</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scope</a:t>
            </a:r>
            <a:r>
              <a:rPr lang="pt-BR" sz="1300">
                <a:solidFill>
                  <a:srgbClr val="000000"/>
                </a:solidFill>
                <a:latin typeface="Arial"/>
                <a:ea typeface="Arial"/>
                <a:cs typeface="Arial"/>
                <a:sym typeface="Arial"/>
              </a:rPr>
              <a:t>="col"&gt;Maçã</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scope</a:t>
            </a:r>
            <a:r>
              <a:rPr lang="pt-BR" sz="1300">
                <a:solidFill>
                  <a:srgbClr val="000000"/>
                </a:solidFill>
                <a:latin typeface="Arial"/>
                <a:ea typeface="Arial"/>
                <a:cs typeface="Arial"/>
                <a:sym typeface="Arial"/>
              </a:rPr>
              <a:t>="col"&gt;Banana</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scope</a:t>
            </a:r>
            <a:r>
              <a:rPr lang="pt-BR" sz="1300">
                <a:solidFill>
                  <a:srgbClr val="000000"/>
                </a:solidFill>
                <a:latin typeface="Arial"/>
                <a:ea typeface="Arial"/>
                <a:cs typeface="Arial"/>
                <a:sym typeface="Arial"/>
              </a:rPr>
              <a:t>="col"&gt;Maçã</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 scope</a:t>
            </a:r>
            <a:r>
              <a:rPr lang="pt-BR" sz="1300">
                <a:solidFill>
                  <a:srgbClr val="000000"/>
                </a:solidFill>
                <a:latin typeface="Arial"/>
                <a:ea typeface="Arial"/>
                <a:cs typeface="Arial"/>
                <a:sym typeface="Arial"/>
              </a:rPr>
              <a:t>="col"&gt;Banana</a:t>
            </a:r>
            <a:r>
              <a:rPr lang="pt-BR" sz="1300">
                <a:solidFill>
                  <a:srgbClr val="0000FF"/>
                </a:solidFill>
                <a:latin typeface="Arial"/>
                <a:ea typeface="Arial"/>
                <a:cs typeface="Arial"/>
                <a:sym typeface="Arial"/>
              </a:rPr>
              <a:t>&lt;/td&gt; </a:t>
            </a:r>
            <a:endParaRPr/>
          </a:p>
          <a:p>
            <a:pPr indent="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0" lvl="0" marL="0" marR="215900" rtl="0" algn="just">
              <a:lnSpc>
                <a:spcPct val="100000"/>
              </a:lnSpc>
              <a:spcBef>
                <a:spcPts val="0"/>
              </a:spcBef>
              <a:spcAft>
                <a:spcPts val="0"/>
              </a:spcAft>
              <a:buSzPts val="1300"/>
              <a:buNone/>
            </a:pPr>
            <a:r>
              <a:rPr lang="pt-BR" sz="1300">
                <a:solidFill>
                  <a:srgbClr val="000000"/>
                </a:solidFill>
                <a:latin typeface="Arial"/>
                <a:ea typeface="Arial"/>
                <a:cs typeface="Arial"/>
                <a:sym typeface="Arial"/>
              </a:rPr>
              <a:t>continua...</a:t>
            </a:r>
            <a:endParaRPr/>
          </a:p>
          <a:p>
            <a:pPr indent="0" lvl="0" marL="0" marR="215900" rtl="0" algn="l">
              <a:lnSpc>
                <a:spcPct val="115000"/>
              </a:lnSpc>
              <a:spcBef>
                <a:spcPts val="2300"/>
              </a:spcBef>
              <a:spcAft>
                <a:spcPts val="0"/>
              </a:spcAft>
              <a:buSzPts val="1350"/>
              <a:buNone/>
            </a:pPr>
            <a:r>
              <a:t/>
            </a:r>
            <a:endParaRPr i="1" sz="1350">
              <a:solidFill>
                <a:srgbClr val="000000"/>
              </a:solidFill>
              <a:latin typeface="Arial"/>
              <a:ea typeface="Arial"/>
              <a:cs typeface="Arial"/>
              <a:sym typeface="Arial"/>
            </a:endParaRPr>
          </a:p>
          <a:p>
            <a:pPr indent="0" lvl="0" marL="0" rtl="0" algn="l">
              <a:lnSpc>
                <a:spcPct val="115000"/>
              </a:lnSpc>
              <a:spcBef>
                <a:spcPts val="3600"/>
              </a:spcBef>
              <a:spcAft>
                <a:spcPts val="0"/>
              </a:spcAft>
              <a:buSzPts val="1400"/>
              <a:buNone/>
            </a:pPr>
            <a:r>
              <a:t/>
            </a:r>
            <a:endParaRPr/>
          </a:p>
        </p:txBody>
      </p:sp>
      <p:sp>
        <p:nvSpPr>
          <p:cNvPr id="531" name="Google Shape;531;p73"/>
          <p:cNvSpPr txBox="1"/>
          <p:nvPr>
            <p:ph idx="2" type="body"/>
          </p:nvPr>
        </p:nvSpPr>
        <p:spPr>
          <a:xfrm>
            <a:off x="5475625" y="736075"/>
            <a:ext cx="3356700" cy="4236900"/>
          </a:xfrm>
          <a:prstGeom prst="rect">
            <a:avLst/>
          </a:prstGeom>
          <a:noFill/>
          <a:ln>
            <a:noFill/>
          </a:ln>
        </p:spPr>
        <p:txBody>
          <a:bodyPr anchorCtr="0" anchor="t" bIns="91425" lIns="91425" spcFirstLastPara="1" rIns="91425" wrap="square" tIns="91425">
            <a:noAutofit/>
          </a:bodyPr>
          <a:lstStyle/>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 &lt;tr&gt;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 	&lt;td&gt;</a:t>
            </a:r>
            <a:r>
              <a:rPr lang="pt-BR" sz="1300">
                <a:solidFill>
                  <a:srgbClr val="000000"/>
                </a:solidFill>
                <a:latin typeface="Arial"/>
                <a:ea typeface="Arial"/>
                <a:cs typeface="Arial"/>
                <a:sym typeface="Arial"/>
              </a:rPr>
              <a:t>Fevereiro</a:t>
            </a:r>
            <a:r>
              <a:rPr lang="pt-BR" sz="1300">
                <a:solidFill>
                  <a:srgbClr val="0000FF"/>
                </a:solidFill>
                <a:latin typeface="Arial"/>
                <a:ea typeface="Arial"/>
                <a:cs typeface="Arial"/>
                <a:sym typeface="Arial"/>
              </a:rPr>
              <a:t>&lt;/td&gt;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1000</a:t>
            </a:r>
            <a:r>
              <a:rPr lang="pt-BR" sz="1300">
                <a:solidFill>
                  <a:srgbClr val="0000FF"/>
                </a:solidFill>
                <a:latin typeface="Arial"/>
                <a:ea typeface="Arial"/>
                <a:cs typeface="Arial"/>
                <a:sym typeface="Arial"/>
              </a:rPr>
              <a:t>&lt;/td&gt;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1500</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3000</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1000</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   &lt;/tr&gt;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Março</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2000</a:t>
            </a:r>
            <a:r>
              <a:rPr lang="pt-BR" sz="1300">
                <a:solidFill>
                  <a:srgbClr val="0000FF"/>
                </a:solidFill>
                <a:latin typeface="Arial"/>
                <a:ea typeface="Arial"/>
                <a:cs typeface="Arial"/>
                <a:sym typeface="Arial"/>
              </a:rPr>
              <a:t>&lt;/td&gt;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1500</a:t>
            </a: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3500</a:t>
            </a:r>
            <a:r>
              <a:rPr lang="pt-BR" sz="1300">
                <a:solidFill>
                  <a:srgbClr val="0000FF"/>
                </a:solidFill>
                <a:latin typeface="Arial"/>
                <a:ea typeface="Arial"/>
                <a:cs typeface="Arial"/>
                <a:sym typeface="Arial"/>
              </a:rPr>
              <a:t>&lt;/td&gt; </a:t>
            </a:r>
            <a:endParaRPr/>
          </a:p>
          <a:p>
            <a:pPr indent="457200" lvl="0" marL="45720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&lt;td&gt;</a:t>
            </a:r>
            <a:r>
              <a:rPr lang="pt-BR" sz="1300">
                <a:solidFill>
                  <a:srgbClr val="000000"/>
                </a:solidFill>
                <a:latin typeface="Arial"/>
                <a:ea typeface="Arial"/>
                <a:cs typeface="Arial"/>
                <a:sym typeface="Arial"/>
              </a:rPr>
              <a:t>500</a:t>
            </a:r>
            <a:r>
              <a:rPr lang="pt-BR" sz="1300">
                <a:solidFill>
                  <a:srgbClr val="0000FF"/>
                </a:solidFill>
                <a:latin typeface="Arial"/>
                <a:ea typeface="Arial"/>
                <a:cs typeface="Arial"/>
                <a:sym typeface="Arial"/>
              </a:rPr>
              <a:t>&lt;/td&gt;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&lt;/tr&gt; </a:t>
            </a:r>
            <a:endParaRPr/>
          </a:p>
          <a:p>
            <a:pPr indent="457200" lvl="0" marL="0" marR="215900" rtl="0" algn="just">
              <a:lnSpc>
                <a:spcPct val="100000"/>
              </a:lnSpc>
              <a:spcBef>
                <a:spcPts val="0"/>
              </a:spcBef>
              <a:spcAft>
                <a:spcPts val="0"/>
              </a:spcAft>
              <a:buSzPts val="1300"/>
              <a:buNone/>
            </a:pPr>
            <a:r>
              <a:rPr lang="pt-BR" sz="1300">
                <a:solidFill>
                  <a:srgbClr val="0000FF"/>
                </a:solidFill>
                <a:latin typeface="Arial"/>
                <a:ea typeface="Arial"/>
                <a:cs typeface="Arial"/>
                <a:sym typeface="Arial"/>
              </a:rPr>
              <a:t>&lt;/table&gt;</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311700" y="2385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Contraste</a:t>
            </a:r>
            <a:endParaRPr/>
          </a:p>
        </p:txBody>
      </p:sp>
      <p:sp>
        <p:nvSpPr>
          <p:cNvPr id="537" name="Google Shape;537;p74"/>
          <p:cNvSpPr txBox="1"/>
          <p:nvPr>
            <p:ph idx="1" type="body"/>
          </p:nvPr>
        </p:nvSpPr>
        <p:spPr>
          <a:xfrm>
            <a:off x="311700" y="811275"/>
            <a:ext cx="8520600" cy="375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Uma boa relação de contraste entre o texto e o plano de fundo é fundamental para que todos possam visualizar as informações de forma clara e sem grandes esforços. Além disso, um bom contraste é essencial para pessoas com baixa visão, pessoas com daltonismo e aquelas que utilizam monitores monocromáticos.</a:t>
            </a:r>
            <a:endParaRPr/>
          </a:p>
          <a:p>
            <a:pPr indent="0" lvl="0" marL="0" rtl="0" algn="just">
              <a:lnSpc>
                <a:spcPct val="150000"/>
              </a:lnSpc>
              <a:spcBef>
                <a:spcPts val="2500"/>
              </a:spcBef>
              <a:spcAft>
                <a:spcPts val="0"/>
              </a:spcAft>
              <a:buClr>
                <a:schemeClr val="dk1"/>
              </a:buClr>
              <a:buSzPts val="1061"/>
              <a:buFont typeface="Arial"/>
              <a:buNone/>
            </a:pPr>
            <a:r>
              <a:t/>
            </a:r>
            <a:endParaRPr sz="1350">
              <a:solidFill>
                <a:srgbClr val="000000"/>
              </a:solidFill>
              <a:latin typeface="Arial"/>
              <a:ea typeface="Arial"/>
              <a:cs typeface="Arial"/>
              <a:sym typeface="Arial"/>
            </a:endParaRPr>
          </a:p>
          <a:p>
            <a:pPr indent="0" lvl="0" marL="0" rtl="0" algn="just">
              <a:lnSpc>
                <a:spcPct val="15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Além de escolher cores que tenham uma boa relação de contraste, é preciso tomar cuidado com imagens utilizadas de plano de fundo. Um fundo decorado ou em forma de figura, como uma paisagem, por exemplo, torna o conteúdo da página de difícil visualização, além de desviar a atenção do usuário. Se possível, evite utilizar imagens como plano de fundo ou planos de fundo decorados, enfeitados, com listras, círculos, bordas, marca d’água, etc.</a:t>
            </a:r>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239900" y="121875"/>
            <a:ext cx="8520600" cy="50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Contraste</a:t>
            </a:r>
            <a:endParaRPr/>
          </a:p>
        </p:txBody>
      </p:sp>
      <p:sp>
        <p:nvSpPr>
          <p:cNvPr id="543" name="Google Shape;543;p75"/>
          <p:cNvSpPr txBox="1"/>
          <p:nvPr>
            <p:ph idx="1" type="body"/>
          </p:nvPr>
        </p:nvSpPr>
        <p:spPr>
          <a:xfrm>
            <a:off x="311700" y="628275"/>
            <a:ext cx="8520600" cy="4470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 relação de contraste pode ser encontrada dividindo-se o valor da luminosidade relativa da cor mais clara de um dos planos pelo valor da luminosidade relativa da cor mais escura do outro plano. Levando-se em consideração a perda de percepção do contraste resultante da baixa acuidade visual, cromodeficiência ou perda de sensibilidade ao contraste devido ao envelhecimento, é recomendada aqui uma relação de contraste, de, no mínimo, 4,5:1.</a:t>
            </a:r>
            <a:endParaRPr/>
          </a:p>
          <a:p>
            <a:pPr indent="0" lvl="0" marL="0" rtl="0" algn="l">
              <a:lnSpc>
                <a:spcPct val="115000"/>
              </a:lnSpc>
              <a:spcBef>
                <a:spcPts val="800"/>
              </a:spcBef>
              <a:spcAft>
                <a:spcPts val="0"/>
              </a:spcAft>
              <a:buSzPts val="1800"/>
              <a:buNone/>
            </a:pPr>
            <a:r>
              <a:t/>
            </a:r>
            <a:endParaRPr/>
          </a:p>
        </p:txBody>
      </p:sp>
      <p:pic>
        <p:nvPicPr>
          <p:cNvPr id="544" name="Google Shape;544;p75"/>
          <p:cNvPicPr preferRelativeResize="0"/>
          <p:nvPr/>
        </p:nvPicPr>
        <p:blipFill rotWithShape="1">
          <a:blip r:embed="rId3">
            <a:alphaModFix/>
          </a:blip>
          <a:srcRect b="0" l="0" r="0" t="0"/>
          <a:stretch/>
        </p:blipFill>
        <p:spPr>
          <a:xfrm>
            <a:off x="1851800" y="2154350"/>
            <a:ext cx="4404251" cy="1104100"/>
          </a:xfrm>
          <a:prstGeom prst="rect">
            <a:avLst/>
          </a:prstGeom>
          <a:noFill/>
          <a:ln>
            <a:noFill/>
          </a:ln>
        </p:spPr>
      </p:pic>
      <p:pic>
        <p:nvPicPr>
          <p:cNvPr id="545" name="Google Shape;545;p75"/>
          <p:cNvPicPr preferRelativeResize="0"/>
          <p:nvPr/>
        </p:nvPicPr>
        <p:blipFill rotWithShape="1">
          <a:blip r:embed="rId4">
            <a:alphaModFix/>
          </a:blip>
          <a:srcRect b="0" l="0" r="0" t="0"/>
          <a:stretch/>
        </p:blipFill>
        <p:spPr>
          <a:xfrm>
            <a:off x="1920950" y="3441100"/>
            <a:ext cx="4272801" cy="1367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Contraste Ferramentas</a:t>
            </a:r>
            <a:endParaRPr/>
          </a:p>
        </p:txBody>
      </p:sp>
      <p:sp>
        <p:nvSpPr>
          <p:cNvPr id="551" name="Google Shape;551;p7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Apenas olhando para uma página, já podemos ter uma ideia se ela apresenta um bom contraste ou não. No entanto, para garantirmos um contraste otimizado, podemos utilizar ferramentas gratuitas, disponíveis online para analisar a relação de contraste, como, por exemplo:</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Luminosity Colour Contrast Ratio Analyser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Color Contrast Analyser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Check my colours (link para novo site)</a:t>
            </a:r>
            <a:endParaRPr/>
          </a:p>
          <a:p>
            <a:pPr indent="0" lvl="0" marL="0" rtl="0" algn="l">
              <a:lnSpc>
                <a:spcPct val="115000"/>
              </a:lnSpc>
              <a:spcBef>
                <a:spcPts val="53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Contraste</a:t>
            </a:r>
            <a:endParaRPr/>
          </a:p>
        </p:txBody>
      </p:sp>
      <p:sp>
        <p:nvSpPr>
          <p:cNvPr id="557" name="Google Shape;557;p7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b="1" lang="pt-BR">
                <a:solidFill>
                  <a:srgbClr val="000000"/>
                </a:solidFill>
                <a:latin typeface="Arial"/>
                <a:ea typeface="Arial"/>
                <a:cs typeface="Arial"/>
                <a:sym typeface="Arial"/>
              </a:rPr>
              <a:t>A importância do contraste para usuários com Daltonismo</a:t>
            </a:r>
            <a:endParaRPr/>
          </a:p>
          <a:p>
            <a:pPr indent="0" lvl="0" marL="0" rtl="0" algn="just">
              <a:lnSpc>
                <a:spcPct val="100000"/>
              </a:lnSpc>
              <a:spcBef>
                <a:spcPts val="1600"/>
              </a:spcBef>
              <a:spcAft>
                <a:spcPts val="0"/>
              </a:spcAft>
              <a:buClr>
                <a:schemeClr val="dk1"/>
              </a:buClr>
              <a:buSzPts val="1061"/>
              <a:buFont typeface="Arial"/>
              <a:buNone/>
            </a:pPr>
            <a:r>
              <a:rPr lang="pt-BR" sz="1350">
                <a:solidFill>
                  <a:srgbClr val="000000"/>
                </a:solidFill>
                <a:latin typeface="Arial"/>
                <a:ea typeface="Arial"/>
                <a:cs typeface="Arial"/>
                <a:sym typeface="Arial"/>
              </a:rPr>
              <a:t>A deficiência de cor vermelho/verde é o tipo mais comum de Daltonismo. Por isso, deve-se evitar a utilização de contrastes entre essas duas cores.</a:t>
            </a:r>
            <a:endParaRPr/>
          </a:p>
          <a:p>
            <a:pPr indent="0" lvl="0" marL="0" rtl="0" algn="just">
              <a:lnSpc>
                <a:spcPct val="100000"/>
              </a:lnSpc>
              <a:spcBef>
                <a:spcPts val="2500"/>
              </a:spcBef>
              <a:spcAft>
                <a:spcPts val="0"/>
              </a:spcAft>
              <a:buClr>
                <a:schemeClr val="dk1"/>
              </a:buClr>
              <a:buSzPts val="1061"/>
              <a:buFont typeface="Arial"/>
              <a:buNone/>
            </a:pPr>
            <a:r>
              <a:rPr b="1" lang="pt-BR" sz="1350">
                <a:solidFill>
                  <a:srgbClr val="000000"/>
                </a:solidFill>
                <a:latin typeface="Arial"/>
                <a:ea typeface="Arial"/>
                <a:cs typeface="Arial"/>
                <a:sym typeface="Arial"/>
              </a:rPr>
              <a:t>Utilizando combinação de cores verde/vermelho:</a:t>
            </a:r>
            <a:r>
              <a:rPr lang="pt-BR" sz="1350">
                <a:solidFill>
                  <a:srgbClr val="000000"/>
                </a:solidFill>
                <a:latin typeface="Arial"/>
                <a:ea typeface="Arial"/>
                <a:cs typeface="Arial"/>
                <a:sym typeface="Arial"/>
              </a:rPr>
              <a:t> com a deficiência de cor não é possível perceber o contraste entre as cores.</a:t>
            </a:r>
            <a:endParaRPr/>
          </a:p>
          <a:p>
            <a:pPr indent="0" lvl="0" marL="0" rtl="0" algn="l">
              <a:lnSpc>
                <a:spcPct val="115000"/>
              </a:lnSpc>
              <a:spcBef>
                <a:spcPts val="8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0"/>
              </a:spcBef>
              <a:spcAft>
                <a:spcPts val="0"/>
              </a:spcAft>
              <a:buSzPts val="1350"/>
              <a:buNone/>
            </a:pPr>
            <a:r>
              <a:t/>
            </a:r>
            <a:endParaRPr sz="1350">
              <a:solidFill>
                <a:srgbClr val="696868"/>
              </a:solidFill>
            </a:endParaRPr>
          </a:p>
          <a:p>
            <a:pPr indent="0" lvl="0" marL="0" rtl="0" algn="l">
              <a:lnSpc>
                <a:spcPct val="115000"/>
              </a:lnSpc>
              <a:spcBef>
                <a:spcPts val="1600"/>
              </a:spcBef>
              <a:spcAft>
                <a:spcPts val="0"/>
              </a:spcAft>
              <a:buSzPts val="1350"/>
              <a:buNone/>
            </a:pPr>
            <a:r>
              <a:t/>
            </a:r>
            <a:endParaRPr sz="1350">
              <a:solidFill>
                <a:srgbClr val="696868"/>
              </a:solidFill>
            </a:endParaRPr>
          </a:p>
        </p:txBody>
      </p:sp>
      <p:pic>
        <p:nvPicPr>
          <p:cNvPr id="558" name="Google Shape;558;p77"/>
          <p:cNvPicPr preferRelativeResize="0"/>
          <p:nvPr/>
        </p:nvPicPr>
        <p:blipFill rotWithShape="1">
          <a:blip r:embed="rId3">
            <a:alphaModFix/>
          </a:blip>
          <a:srcRect b="0" l="0" r="0" t="0"/>
          <a:stretch/>
        </p:blipFill>
        <p:spPr>
          <a:xfrm>
            <a:off x="4335625" y="2881425"/>
            <a:ext cx="3967576" cy="1687450"/>
          </a:xfrm>
          <a:prstGeom prst="rect">
            <a:avLst/>
          </a:prstGeom>
          <a:noFill/>
          <a:ln>
            <a:noFill/>
          </a:ln>
        </p:spPr>
      </p:pic>
      <p:pic>
        <p:nvPicPr>
          <p:cNvPr id="559" name="Google Shape;559;p77"/>
          <p:cNvPicPr preferRelativeResize="0"/>
          <p:nvPr/>
        </p:nvPicPr>
        <p:blipFill rotWithShape="1">
          <a:blip r:embed="rId4">
            <a:alphaModFix/>
          </a:blip>
          <a:srcRect b="0" l="0" r="0" t="0"/>
          <a:stretch/>
        </p:blipFill>
        <p:spPr>
          <a:xfrm>
            <a:off x="547575" y="2962225"/>
            <a:ext cx="3384650" cy="15529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Utilização da cor ou outros elementos visuais</a:t>
            </a:r>
            <a:endParaRPr/>
          </a:p>
        </p:txBody>
      </p:sp>
      <p:sp>
        <p:nvSpPr>
          <p:cNvPr id="565" name="Google Shape;565;p7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As informações não podem ser transmitidas unicamente por meio de características sensoriais, tais como cor, forma, tamanho, localização visual, orientação ou som. Para compreendermos melhor este ponto, vamos analisar alguns exemplos.</a:t>
            </a:r>
            <a:endParaRPr/>
          </a:p>
          <a:p>
            <a:pPr indent="0" lvl="0" marL="0" rtl="0" algn="just">
              <a:lnSpc>
                <a:spcPct val="100000"/>
              </a:lnSpc>
              <a:spcBef>
                <a:spcPts val="1600"/>
              </a:spcBef>
              <a:spcAft>
                <a:spcPts val="0"/>
              </a:spcAft>
              <a:buSzPts val="1800"/>
              <a:buNone/>
            </a:pPr>
            <a:r>
              <a:rPr b="1" lang="pt-BR">
                <a:solidFill>
                  <a:srgbClr val="000000"/>
                </a:solidFill>
                <a:latin typeface="Arial"/>
                <a:ea typeface="Arial"/>
                <a:cs typeface="Arial"/>
                <a:sym typeface="Arial"/>
              </a:rPr>
              <a:t>Exemplo 1:</a:t>
            </a:r>
            <a:endParaRPr/>
          </a:p>
          <a:p>
            <a:pPr indent="0" lvl="0" marL="0" rtl="0" algn="just">
              <a:lnSpc>
                <a:spcPct val="100000"/>
              </a:lnSpc>
              <a:spcBef>
                <a:spcPts val="1600"/>
              </a:spcBef>
              <a:spcAft>
                <a:spcPts val="0"/>
              </a:spcAft>
              <a:buClr>
                <a:schemeClr val="dk1"/>
              </a:buClr>
              <a:buSzPts val="1061"/>
              <a:buFont typeface="Arial"/>
              <a:buNone/>
            </a:pPr>
            <a:r>
              <a:rPr lang="pt-BR" sz="1350">
                <a:solidFill>
                  <a:srgbClr val="000000"/>
                </a:solidFill>
                <a:latin typeface="Arial"/>
                <a:ea typeface="Arial"/>
                <a:cs typeface="Arial"/>
                <a:sym typeface="Arial"/>
              </a:rPr>
              <a:t>Lista de produtos (os itens em vermelho não estão disponíveis):</a:t>
            </a:r>
            <a:endParaRPr/>
          </a:p>
          <a:p>
            <a:pPr indent="-304800" lvl="0" marL="1320800" marR="215900" rtl="0" algn="just">
              <a:lnSpc>
                <a:spcPct val="100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Produto 1</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Produto 2</a:t>
            </a:r>
            <a:endParaRPr/>
          </a:p>
          <a:p>
            <a:pPr indent="-304800" lvl="0" marL="1320800" marR="215900" rtl="0" algn="just">
              <a:lnSpc>
                <a:spcPct val="115000"/>
              </a:lnSpc>
              <a:spcBef>
                <a:spcPts val="0"/>
              </a:spcBef>
              <a:spcAft>
                <a:spcPts val="0"/>
              </a:spcAft>
              <a:buClr>
                <a:srgbClr val="FF0000"/>
              </a:buClr>
              <a:buSzPts val="1200"/>
              <a:buFont typeface="Arial"/>
              <a:buChar char="●"/>
            </a:pPr>
            <a:r>
              <a:rPr lang="pt-BR" sz="1200">
                <a:solidFill>
                  <a:srgbClr val="FF0000"/>
                </a:solidFill>
                <a:latin typeface="Arial"/>
                <a:ea typeface="Arial"/>
                <a:cs typeface="Arial"/>
                <a:sym typeface="Arial"/>
              </a:rPr>
              <a:t>Produto 3</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Produto 4</a:t>
            </a:r>
            <a:endParaRPr/>
          </a:p>
          <a:p>
            <a:pPr indent="-304800" lvl="0" marL="1320800" marR="215900" rtl="0" algn="just">
              <a:lnSpc>
                <a:spcPct val="115000"/>
              </a:lnSpc>
              <a:spcBef>
                <a:spcPts val="0"/>
              </a:spcBef>
              <a:spcAft>
                <a:spcPts val="0"/>
              </a:spcAft>
              <a:buClr>
                <a:srgbClr val="FF0000"/>
              </a:buClr>
              <a:buSzPts val="1200"/>
              <a:buFont typeface="Arial"/>
              <a:buChar char="●"/>
            </a:pPr>
            <a:r>
              <a:rPr lang="pt-BR" sz="1200">
                <a:solidFill>
                  <a:srgbClr val="FF0000"/>
                </a:solidFill>
                <a:latin typeface="Arial"/>
                <a:ea typeface="Arial"/>
                <a:cs typeface="Arial"/>
                <a:sym typeface="Arial"/>
              </a:rPr>
              <a:t>Produto 5</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Utilização da cor ou outros elementos visuais</a:t>
            </a:r>
            <a:endParaRPr/>
          </a:p>
        </p:txBody>
      </p:sp>
      <p:sp>
        <p:nvSpPr>
          <p:cNvPr id="571" name="Google Shape;571;p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Neste exemplo, é preciso que o usuário consiga enxergar e distinguir cores para saber quais produtos estão indisponíveis. Uma solução para esse caso seria, além de utilizar a cor como diferencial, informar ao lado do produto que ele encontra-se indisponível (</a:t>
            </a:r>
            <a:r>
              <a:rPr lang="pt-BR" sz="1350">
                <a:solidFill>
                  <a:srgbClr val="FF0000"/>
                </a:solidFill>
                <a:latin typeface="Arial"/>
                <a:ea typeface="Arial"/>
                <a:cs typeface="Arial"/>
                <a:sym typeface="Arial"/>
              </a:rPr>
              <a:t>Produto 3 (indisponível)</a:t>
            </a:r>
            <a:r>
              <a:rPr lang="pt-BR" sz="1350">
                <a:solidFill>
                  <a:srgbClr val="696868"/>
                </a:solidFill>
                <a:latin typeface="Arial"/>
                <a:ea typeface="Arial"/>
                <a:cs typeface="Arial"/>
                <a:sym typeface="Arial"/>
              </a:rPr>
              <a:t>)</a:t>
            </a:r>
            <a:endParaRPr/>
          </a:p>
          <a:p>
            <a:pPr indent="0" lvl="0" marL="0" rtl="0" algn="just">
              <a:lnSpc>
                <a:spcPct val="100000"/>
              </a:lnSpc>
              <a:spcBef>
                <a:spcPts val="1600"/>
              </a:spcBef>
              <a:spcAft>
                <a:spcPts val="0"/>
              </a:spcAft>
              <a:buSzPts val="1800"/>
              <a:buNone/>
            </a:pPr>
            <a:r>
              <a:rPr b="1" lang="pt-BR">
                <a:solidFill>
                  <a:srgbClr val="000000"/>
                </a:solidFill>
                <a:latin typeface="Arial"/>
                <a:ea typeface="Arial"/>
                <a:cs typeface="Arial"/>
                <a:sym typeface="Arial"/>
              </a:rPr>
              <a:t>Exemplo 2:</a:t>
            </a:r>
            <a:endParaRPr/>
          </a:p>
          <a:p>
            <a:pPr indent="0" lvl="0" marL="0" rtl="0" algn="just">
              <a:lnSpc>
                <a:spcPct val="100000"/>
              </a:lnSpc>
              <a:spcBef>
                <a:spcPts val="1600"/>
              </a:spcBef>
              <a:spcAft>
                <a:spcPts val="0"/>
              </a:spcAft>
              <a:buClr>
                <a:schemeClr val="dk1"/>
              </a:buClr>
              <a:buSzPts val="1061"/>
              <a:buFont typeface="Arial"/>
              <a:buNone/>
            </a:pPr>
            <a:r>
              <a:rPr lang="pt-BR" sz="1350">
                <a:solidFill>
                  <a:srgbClr val="000000"/>
                </a:solidFill>
                <a:latin typeface="Arial"/>
                <a:ea typeface="Arial"/>
                <a:cs typeface="Arial"/>
                <a:sym typeface="Arial"/>
              </a:rPr>
              <a:t>O link para a página do concurso público está disponível no </a:t>
            </a:r>
            <a:r>
              <a:rPr b="1" lang="pt-BR" sz="1350">
                <a:solidFill>
                  <a:srgbClr val="000000"/>
                </a:solidFill>
                <a:latin typeface="Arial"/>
                <a:ea typeface="Arial"/>
                <a:cs typeface="Arial"/>
                <a:sym typeface="Arial"/>
              </a:rPr>
              <a:t>canto superior direito da página.</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Repare que, no exemplo acima, é necessário que o usuário consiga visualizar uma posição específica da página. Nesse caso, o ideal seria fornecer o link no próprio contexto, facilitando o acesso por todos os usuários.</a:t>
            </a:r>
            <a:endParaRPr/>
          </a:p>
          <a:p>
            <a:pPr indent="0" lvl="0" marL="0" rtl="0" algn="l">
              <a:lnSpc>
                <a:spcPct val="115000"/>
              </a:lnSpc>
              <a:spcBef>
                <a:spcPts val="800"/>
              </a:spcBef>
              <a:spcAft>
                <a:spcPts val="0"/>
              </a:spcAft>
              <a:buClr>
                <a:schemeClr val="dk1"/>
              </a:buClr>
              <a:buSzPts val="1061"/>
              <a:buFont typeface="Arial"/>
              <a:buNone/>
            </a:pPr>
            <a:r>
              <a:t/>
            </a:r>
            <a:endParaRPr sz="1350">
              <a:solidFill>
                <a:srgbClr val="696868"/>
              </a:solidFill>
            </a:endParaRPr>
          </a:p>
          <a:p>
            <a:pPr indent="0" lvl="0" marL="0" rtl="0" algn="l">
              <a:lnSpc>
                <a:spcPct val="115000"/>
              </a:lnSpc>
              <a:spcBef>
                <a:spcPts val="1700"/>
              </a:spcBef>
              <a:spcAft>
                <a:spcPts val="0"/>
              </a:spcAft>
              <a:buClr>
                <a:schemeClr val="dk1"/>
              </a:buClr>
              <a:buSzPts val="1061"/>
              <a:buFont typeface="Arial"/>
              <a:buNone/>
            </a:pPr>
            <a:r>
              <a:t/>
            </a:r>
            <a:endParaRPr sz="1350">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311700" y="2692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09" name="Google Shape;109;p8"/>
          <p:cNvSpPr txBox="1"/>
          <p:nvPr>
            <p:ph idx="1" type="body"/>
          </p:nvPr>
        </p:nvSpPr>
        <p:spPr>
          <a:xfrm>
            <a:off x="311700" y="861237"/>
            <a:ext cx="8520600" cy="4013038"/>
          </a:xfrm>
          <a:prstGeom prst="rect">
            <a:avLst/>
          </a:prstGeom>
          <a:noFill/>
          <a:ln>
            <a:noFill/>
          </a:ln>
        </p:spPr>
        <p:txBody>
          <a:bodyPr anchorCtr="0" anchor="t" bIns="91425" lIns="91425" spcFirstLastPara="1" rIns="91425" wrap="square" tIns="91425">
            <a:noAutofit/>
          </a:bodyPr>
          <a:lstStyle/>
          <a:p>
            <a:pPr indent="0" lvl="0" marL="0" rtl="0" algn="l">
              <a:lnSpc>
                <a:spcPct val="230769"/>
              </a:lnSpc>
              <a:spcBef>
                <a:spcPts val="0"/>
              </a:spcBef>
              <a:spcAft>
                <a:spcPts val="0"/>
              </a:spcAft>
              <a:buSzPts val="1300"/>
              <a:buNone/>
            </a:pPr>
            <a:r>
              <a:rPr b="1" lang="pt-BR" sz="1300">
                <a:solidFill>
                  <a:srgbClr val="000000"/>
                </a:solidFill>
                <a:latin typeface="Open Sans"/>
                <a:ea typeface="Open Sans"/>
                <a:cs typeface="Open Sans"/>
                <a:sym typeface="Open Sans"/>
              </a:rPr>
              <a:t>Sobre a deficiência auditiva</a:t>
            </a:r>
            <a:endParaRPr/>
          </a:p>
          <a:p>
            <a:pPr indent="0" lvl="0" marL="0" rtl="0" algn="l">
              <a:lnSpc>
                <a:spcPct val="100000"/>
              </a:lnSpc>
              <a:spcBef>
                <a:spcPts val="1600"/>
              </a:spcBef>
              <a:spcAft>
                <a:spcPts val="0"/>
              </a:spcAft>
              <a:buSzPts val="1350"/>
              <a:buNone/>
            </a:pPr>
            <a:r>
              <a:rPr lang="pt-BR" sz="1350">
                <a:solidFill>
                  <a:srgbClr val="000000"/>
                </a:solidFill>
                <a:latin typeface="Open Sans"/>
                <a:ea typeface="Open Sans"/>
                <a:cs typeface="Open Sans"/>
                <a:sym typeface="Open Sans"/>
              </a:rPr>
              <a:t>A deficiência auditiva pode ser de diferentes graus, desde leve até profunda. Assim, existem pessoas com deficiência auditiva que conseguem ouvir alguns sons, mas não distinguem palavras, enquanto outras não ouve som algum.</a:t>
            </a:r>
            <a:endParaRPr/>
          </a:p>
          <a:p>
            <a:pPr indent="0" lvl="0" marL="0" rtl="0" algn="just">
              <a:lnSpc>
                <a:spcPct val="100000"/>
              </a:lnSpc>
              <a:spcBef>
                <a:spcPts val="2500"/>
              </a:spcBef>
              <a:spcAft>
                <a:spcPts val="0"/>
              </a:spcAft>
              <a:buSzPts val="1350"/>
              <a:buNone/>
            </a:pPr>
            <a:r>
              <a:rPr b="1" lang="pt-BR" sz="1350">
                <a:solidFill>
                  <a:srgbClr val="000000"/>
                </a:solidFill>
                <a:latin typeface="Open Sans"/>
                <a:ea typeface="Open Sans"/>
                <a:cs typeface="Open Sans"/>
                <a:sym typeface="Open Sans"/>
              </a:rPr>
              <a:t>Dentre as pessoas com surdez, existem:</a:t>
            </a:r>
            <a:endParaRPr/>
          </a:p>
          <a:p>
            <a:pPr indent="-304800" lvl="0" marL="1219200" marR="190500" rtl="0" algn="just">
              <a:lnSpc>
                <a:spcPct val="100000"/>
              </a:lnSpc>
              <a:spcBef>
                <a:spcPts val="280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As que utilizam Libras para se comunicar e não são fluentes na Língua Portuguesa</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As que utilizam Libras para se comunicar e são fluentes na Língua Portuguesa</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As que utilizam tanto Libras quanto a Língua Portuguesa (leitura labial ou dispositivos que ampliam o som) para se comunicar</a:t>
            </a:r>
            <a:endParaRPr/>
          </a:p>
          <a:p>
            <a:pPr indent="-304800" lvl="0" marL="1219200" marR="190500" rtl="0" algn="just">
              <a:lnSpc>
                <a:spcPct val="100000"/>
              </a:lnSpc>
              <a:spcBef>
                <a:spcPts val="0"/>
              </a:spcBef>
              <a:spcAft>
                <a:spcPts val="0"/>
              </a:spcAft>
              <a:buClr>
                <a:srgbClr val="000000"/>
              </a:buClr>
              <a:buSzPts val="1200"/>
              <a:buFont typeface="Arial"/>
              <a:buChar char="●"/>
            </a:pPr>
            <a:r>
              <a:rPr lang="pt-BR" sz="1200">
                <a:solidFill>
                  <a:srgbClr val="000000"/>
                </a:solidFill>
                <a:latin typeface="Open Sans"/>
                <a:ea typeface="Open Sans"/>
                <a:cs typeface="Open Sans"/>
                <a:sym typeface="Open Sans"/>
              </a:rPr>
              <a:t>As que não conhecem Libras e realizam leitura labial e/ou leitura e escrita.</a:t>
            </a:r>
            <a:endParaRPr/>
          </a:p>
          <a:p>
            <a:pPr indent="0" lvl="0" marL="914400" marR="190500" rtl="0" algn="just">
              <a:lnSpc>
                <a:spcPct val="100000"/>
              </a:lnSpc>
              <a:spcBef>
                <a:spcPts val="3300"/>
              </a:spcBef>
              <a:spcAft>
                <a:spcPts val="0"/>
              </a:spcAft>
              <a:buClr>
                <a:srgbClr val="000000"/>
              </a:buClr>
              <a:buSzPts val="1350"/>
              <a:buNone/>
            </a:pPr>
            <a:r>
              <a:rPr lang="pt-BR" sz="1350">
                <a:solidFill>
                  <a:srgbClr val="000000"/>
                </a:solidFill>
                <a:latin typeface="Open Sans"/>
                <a:ea typeface="Open Sans"/>
                <a:cs typeface="Open Sans"/>
                <a:sym typeface="Open Sans"/>
              </a:rPr>
              <a:t>Ou seja, </a:t>
            </a:r>
            <a:r>
              <a:rPr b="1" lang="pt-BR" sz="1350">
                <a:solidFill>
                  <a:srgbClr val="000000"/>
                </a:solidFill>
                <a:latin typeface="Open Sans"/>
                <a:ea typeface="Open Sans"/>
                <a:cs typeface="Open Sans"/>
                <a:sym typeface="Open Sans"/>
              </a:rPr>
              <a:t>nem todo surdo utiliza Libras, nem todo surdo é oralizado</a:t>
            </a:r>
            <a:r>
              <a:rPr b="1" lang="pt-BR" sz="1350">
                <a:solidFill>
                  <a:srgbClr val="000000"/>
                </a:solidFill>
                <a:latin typeface="Arial"/>
                <a:ea typeface="Arial"/>
                <a:cs typeface="Arial"/>
                <a:sym typeface="Arial"/>
              </a:rPr>
              <a:t>.</a:t>
            </a:r>
            <a:endParaRPr/>
          </a:p>
          <a:p>
            <a:pPr indent="-69850" lvl="0" marL="292100" rtl="0" algn="l">
              <a:lnSpc>
                <a:spcPct val="115000"/>
              </a:lnSpc>
              <a:spcBef>
                <a:spcPts val="5600"/>
              </a:spcBef>
              <a:spcAft>
                <a:spcPts val="0"/>
              </a:spcAft>
              <a:buClr>
                <a:schemeClr val="dk1"/>
              </a:buClr>
              <a:buSzPts val="1100"/>
              <a:buFont typeface="Arial"/>
              <a:buNone/>
            </a:pPr>
            <a:r>
              <a:t/>
            </a:r>
            <a:endParaRPr sz="1700">
              <a:solidFill>
                <a:srgbClr val="696868"/>
              </a:solidFill>
            </a:endParaRPr>
          </a:p>
          <a:p>
            <a:pPr indent="0" lvl="0" marL="0" rtl="0" algn="l">
              <a:lnSpc>
                <a:spcPct val="115000"/>
              </a:lnSpc>
              <a:spcBef>
                <a:spcPts val="1100"/>
              </a:spcBef>
              <a:spcAft>
                <a:spcPts val="0"/>
              </a:spcAft>
              <a:buSzPts val="18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Utilização da cor ou outros elementos visuais</a:t>
            </a:r>
            <a:endParaRPr/>
          </a:p>
        </p:txBody>
      </p:sp>
      <p:sp>
        <p:nvSpPr>
          <p:cNvPr id="577" name="Google Shape;577;p80"/>
          <p:cNvSpPr txBox="1"/>
          <p:nvPr>
            <p:ph idx="1" type="body"/>
          </p:nvPr>
        </p:nvSpPr>
        <p:spPr>
          <a:xfrm>
            <a:off x="311700" y="1086150"/>
            <a:ext cx="8520600" cy="348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600"/>
              <a:buNone/>
            </a:pPr>
            <a:r>
              <a:rPr b="1" lang="pt-BR" sz="1600">
                <a:solidFill>
                  <a:srgbClr val="000000"/>
                </a:solidFill>
                <a:latin typeface="Arial"/>
                <a:ea typeface="Arial"/>
                <a:cs typeface="Arial"/>
                <a:sym typeface="Arial"/>
              </a:rPr>
              <a:t>Exemplo 3:</a:t>
            </a:r>
            <a:endParaRPr/>
          </a:p>
          <a:p>
            <a:pPr indent="0" lvl="0" marL="0" rtl="0" algn="just">
              <a:lnSpc>
                <a:spcPct val="100000"/>
              </a:lnSpc>
              <a:spcBef>
                <a:spcPts val="2500"/>
              </a:spcBef>
              <a:spcAft>
                <a:spcPts val="0"/>
              </a:spcAft>
              <a:buSzPts val="1300"/>
              <a:buNone/>
            </a:pPr>
            <a:r>
              <a:rPr lang="pt-BR" sz="1300">
                <a:solidFill>
                  <a:srgbClr val="000000"/>
                </a:solidFill>
                <a:latin typeface="Arial"/>
                <a:ea typeface="Arial"/>
                <a:cs typeface="Arial"/>
                <a:sym typeface="Arial"/>
              </a:rPr>
              <a:t>Para salvar o questionário, clique no botão redondo. Para sair do questionário sem salvá-lo, clique no botão quadrado. Você poderá retornar mais tarde para preencher este questionário.</a:t>
            </a:r>
            <a:endParaRPr/>
          </a:p>
          <a:p>
            <a:pPr indent="0" lvl="0" marL="0" rtl="0" algn="just">
              <a:lnSpc>
                <a:spcPct val="100000"/>
              </a:lnSpc>
              <a:spcBef>
                <a:spcPts val="2500"/>
              </a:spcBef>
              <a:spcAft>
                <a:spcPts val="0"/>
              </a:spcAft>
              <a:buSzPts val="1300"/>
              <a:buNone/>
            </a:pPr>
            <a:r>
              <a:rPr lang="pt-BR" sz="1300">
                <a:solidFill>
                  <a:srgbClr val="000000"/>
                </a:solidFill>
                <a:latin typeface="Arial"/>
                <a:ea typeface="Arial"/>
                <a:cs typeface="Arial"/>
                <a:sym typeface="Arial"/>
              </a:rPr>
              <a:t>No exemplo acima, uma pessoa cega não saberia qual o formato dos botões e nem o </a:t>
            </a:r>
            <a:r>
              <a:rPr lang="pt-BR" sz="1300" u="sng">
                <a:solidFill>
                  <a:srgbClr val="0000FF"/>
                </a:solidFill>
                <a:latin typeface="Arial"/>
                <a:ea typeface="Arial"/>
                <a:cs typeface="Arial"/>
                <a:sym typeface="Arial"/>
                <a:hlinkClick r:id="rId3">
                  <a:extLst>
                    <a:ext uri="{A12FA001-AC4F-418D-AE19-62706E023703}">
                      <ahyp:hlinkClr val="tx"/>
                    </a:ext>
                  </a:extLst>
                </a:hlinkClick>
              </a:rPr>
              <a:t>leitor de tela</a:t>
            </a:r>
            <a:r>
              <a:rPr lang="pt-BR" sz="1300">
                <a:solidFill>
                  <a:srgbClr val="000000"/>
                </a:solidFill>
                <a:latin typeface="Arial"/>
                <a:ea typeface="Arial"/>
                <a:cs typeface="Arial"/>
                <a:sym typeface="Arial"/>
              </a:rPr>
              <a:t> teria como interpretar esse tipo de informação sensorial para transmitir ao usuário. Nesse caso, seria necessário fornecer informações adicionais aos botões, como uma descrição que identifique a sua função, ou então, o seu formato, de modo que o leitor de tela possa ler esta informação ao usuário.</a:t>
            </a:r>
            <a:endParaRPr/>
          </a:p>
          <a:p>
            <a:pPr indent="0" lvl="0" marL="0" rtl="0" algn="l">
              <a:lnSpc>
                <a:spcPct val="115000"/>
              </a:lnSpc>
              <a:spcBef>
                <a:spcPts val="800"/>
              </a:spcBef>
              <a:spcAft>
                <a:spcPts val="0"/>
              </a:spcAft>
              <a:buSzPts val="1350"/>
              <a:buNone/>
            </a:pPr>
            <a:r>
              <a:t/>
            </a:r>
            <a:endParaRPr sz="1350">
              <a:solidFill>
                <a:srgbClr val="696868"/>
              </a:solidFill>
            </a:endParaRPr>
          </a:p>
          <a:p>
            <a:pPr indent="0" lvl="0" marL="0" rtl="0" algn="l">
              <a:lnSpc>
                <a:spcPct val="230769"/>
              </a:lnSpc>
              <a:spcBef>
                <a:spcPts val="800"/>
              </a:spcBef>
              <a:spcAft>
                <a:spcPts val="0"/>
              </a:spcAft>
              <a:buSzPts val="1800"/>
              <a:buNone/>
            </a:pPr>
            <a:r>
              <a:t/>
            </a:r>
            <a:endParaRPr b="1">
              <a:solidFill>
                <a:srgbClr val="696868"/>
              </a:solidFill>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pic>
        <p:nvPicPr>
          <p:cNvPr id="578" name="Google Shape;578;p80"/>
          <p:cNvPicPr preferRelativeResize="0"/>
          <p:nvPr/>
        </p:nvPicPr>
        <p:blipFill rotWithShape="1">
          <a:blip r:embed="rId4">
            <a:alphaModFix/>
          </a:blip>
          <a:srcRect b="0" l="0" r="0" t="0"/>
          <a:stretch/>
        </p:blipFill>
        <p:spPr>
          <a:xfrm>
            <a:off x="3189525" y="3537713"/>
            <a:ext cx="1104900" cy="600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1"/>
          <p:cNvSpPr txBox="1"/>
          <p:nvPr>
            <p:ph type="title"/>
          </p:nvPr>
        </p:nvSpPr>
        <p:spPr>
          <a:xfrm>
            <a:off x="365550" y="256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Utilização da cor ou outros elementos visuais</a:t>
            </a:r>
            <a:endParaRPr/>
          </a:p>
        </p:txBody>
      </p:sp>
      <p:sp>
        <p:nvSpPr>
          <p:cNvPr id="584" name="Google Shape;584;p81"/>
          <p:cNvSpPr txBox="1"/>
          <p:nvPr>
            <p:ph idx="1" type="body"/>
          </p:nvPr>
        </p:nvSpPr>
        <p:spPr>
          <a:xfrm>
            <a:off x="311700" y="829225"/>
            <a:ext cx="8520600" cy="3748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b="1" lang="pt-BR">
                <a:solidFill>
                  <a:srgbClr val="000000"/>
                </a:solidFill>
                <a:latin typeface="Arial"/>
                <a:ea typeface="Arial"/>
                <a:cs typeface="Arial"/>
                <a:sym typeface="Arial"/>
              </a:rPr>
              <a:t>Exemplo 4:</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Repare que o formulário acima indica os campos obrigatórios apenas através da mudança de cor. Um usuário que não pode ver, não saberá quais campos são de preenchimento obrigatório.</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pic>
        <p:nvPicPr>
          <p:cNvPr id="585" name="Google Shape;585;p81"/>
          <p:cNvPicPr preferRelativeResize="0"/>
          <p:nvPr/>
        </p:nvPicPr>
        <p:blipFill rotWithShape="1">
          <a:blip r:embed="rId3">
            <a:alphaModFix/>
          </a:blip>
          <a:srcRect b="0" l="0" r="0" t="0"/>
          <a:stretch/>
        </p:blipFill>
        <p:spPr>
          <a:xfrm>
            <a:off x="1816475" y="2316200"/>
            <a:ext cx="3581700" cy="22079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2"/>
          <p:cNvSpPr txBox="1"/>
          <p:nvPr>
            <p:ph type="title"/>
          </p:nvPr>
        </p:nvSpPr>
        <p:spPr>
          <a:xfrm>
            <a:off x="365550" y="256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Utilização da cor ou outros elementos visuais</a:t>
            </a:r>
            <a:endParaRPr/>
          </a:p>
        </p:txBody>
      </p:sp>
      <p:sp>
        <p:nvSpPr>
          <p:cNvPr id="591" name="Google Shape;591;p82"/>
          <p:cNvSpPr txBox="1"/>
          <p:nvPr>
            <p:ph idx="1" type="body"/>
          </p:nvPr>
        </p:nvSpPr>
        <p:spPr>
          <a:xfrm>
            <a:off x="311700" y="829225"/>
            <a:ext cx="8520600" cy="3748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50"/>
              <a:buNone/>
            </a:pPr>
            <a:r>
              <a:rPr lang="pt-BR" sz="1350">
                <a:solidFill>
                  <a:srgbClr val="000000"/>
                </a:solidFill>
                <a:latin typeface="Arial"/>
                <a:ea typeface="Arial"/>
                <a:cs typeface="Arial"/>
                <a:sym typeface="Arial"/>
              </a:rPr>
              <a:t>Uma solução para o caso de campos obrigatórios em formulários seria inserir um asterisco em forma de imagem ao lado de cada campo obrigatório, fornecendo uma descrição no </a:t>
            </a:r>
            <a:r>
              <a:rPr lang="pt-BR" sz="1350" u="sng">
                <a:solidFill>
                  <a:srgbClr val="000000"/>
                </a:solidFill>
                <a:latin typeface="Arial"/>
                <a:ea typeface="Arial"/>
                <a:cs typeface="Arial"/>
                <a:sym typeface="Arial"/>
                <a:hlinkClick r:id="rId3">
                  <a:extLst>
                    <a:ext uri="{A12FA001-AC4F-418D-AE19-62706E023703}">
                      <ahyp:hlinkClr val="tx"/>
                    </a:ext>
                  </a:extLst>
                </a:hlinkClick>
              </a:rPr>
              <a:t>atributo</a:t>
            </a:r>
            <a:r>
              <a:rPr lang="pt-BR" sz="1350">
                <a:solidFill>
                  <a:srgbClr val="000000"/>
                </a:solidFill>
                <a:latin typeface="Arial"/>
                <a:ea typeface="Arial"/>
                <a:cs typeface="Arial"/>
                <a:sym typeface="Arial"/>
              </a:rPr>
              <a:t> </a:t>
            </a:r>
            <a:r>
              <a:rPr b="1" lang="pt-BR" sz="1350">
                <a:solidFill>
                  <a:srgbClr val="000000"/>
                </a:solidFill>
                <a:latin typeface="Arial"/>
                <a:ea typeface="Arial"/>
                <a:cs typeface="Arial"/>
                <a:sym typeface="Arial"/>
              </a:rPr>
              <a:t>alt</a:t>
            </a:r>
            <a:r>
              <a:rPr lang="pt-BR" sz="1350">
                <a:solidFill>
                  <a:srgbClr val="000000"/>
                </a:solidFill>
                <a:latin typeface="Arial"/>
                <a:ea typeface="Arial"/>
                <a:cs typeface="Arial"/>
                <a:sym typeface="Arial"/>
              </a:rPr>
              <a:t> para esta imagem, que poderia ser “campo obrigatório” ou, simplesmente, “obrigatório”.</a:t>
            </a:r>
            <a:endParaRPr/>
          </a:p>
          <a:p>
            <a:pPr indent="0" lvl="0" marL="342900" marR="342900" rtl="0" algn="just">
              <a:lnSpc>
                <a:spcPct val="100000"/>
              </a:lnSpc>
              <a:spcBef>
                <a:spcPts val="800"/>
              </a:spcBef>
              <a:spcAft>
                <a:spcPts val="0"/>
              </a:spcAft>
              <a:buSzPts val="1350"/>
              <a:buNone/>
            </a:pPr>
            <a:r>
              <a:t/>
            </a:r>
            <a:endParaRPr sz="1350">
              <a:solidFill>
                <a:srgbClr val="000000"/>
              </a:solidFill>
              <a:highlight>
                <a:srgbClr val="E5E5E5"/>
              </a:highlight>
              <a:latin typeface="Arial"/>
              <a:ea typeface="Arial"/>
              <a:cs typeface="Arial"/>
              <a:sym typeface="Arial"/>
            </a:endParaRPr>
          </a:p>
          <a:p>
            <a:pPr indent="0" lvl="0" marL="342900" marR="342900" rtl="0" algn="just">
              <a:lnSpc>
                <a:spcPct val="100000"/>
              </a:lnSpc>
              <a:spcBef>
                <a:spcPts val="0"/>
              </a:spcBef>
              <a:spcAft>
                <a:spcPts val="0"/>
              </a:spcAft>
              <a:buSzPts val="1350"/>
              <a:buNone/>
            </a:pPr>
            <a:r>
              <a:rPr lang="pt-BR" sz="1350">
                <a:solidFill>
                  <a:srgbClr val="0000FF"/>
                </a:solidFill>
                <a:highlight>
                  <a:srgbClr val="E5E5E5"/>
                </a:highlight>
                <a:latin typeface="Arial"/>
                <a:ea typeface="Arial"/>
                <a:cs typeface="Arial"/>
                <a:sym typeface="Arial"/>
              </a:rPr>
              <a:t>&lt;label</a:t>
            </a:r>
            <a:r>
              <a:rPr lang="pt-BR" sz="1350">
                <a:solidFill>
                  <a:srgbClr val="000000"/>
                </a:solidFill>
                <a:highlight>
                  <a:srgbClr val="E5E5E5"/>
                </a:highlight>
                <a:latin typeface="Arial"/>
                <a:ea typeface="Arial"/>
                <a:cs typeface="Arial"/>
                <a:sym typeface="Arial"/>
              </a:rPr>
              <a:t> for="nome"</a:t>
            </a:r>
            <a:r>
              <a:rPr lang="pt-BR" sz="1350">
                <a:solidFill>
                  <a:srgbClr val="0000FF"/>
                </a:solidFill>
                <a:highlight>
                  <a:srgbClr val="E5E5E5"/>
                </a:highlight>
                <a:latin typeface="Arial"/>
                <a:ea typeface="Arial"/>
                <a:cs typeface="Arial"/>
                <a:sym typeface="Arial"/>
              </a:rPr>
              <a:t>&gt;</a:t>
            </a:r>
            <a:r>
              <a:rPr lang="pt-BR" sz="1350">
                <a:solidFill>
                  <a:srgbClr val="000000"/>
                </a:solidFill>
                <a:highlight>
                  <a:srgbClr val="E5E5E5"/>
                </a:highlight>
                <a:latin typeface="Arial"/>
                <a:ea typeface="Arial"/>
                <a:cs typeface="Arial"/>
                <a:sym typeface="Arial"/>
              </a:rPr>
              <a:t>Nome: </a:t>
            </a:r>
            <a:endParaRPr/>
          </a:p>
          <a:p>
            <a:pPr indent="0" lvl="0" marL="342900" marR="342900" rtl="0" algn="just">
              <a:lnSpc>
                <a:spcPct val="100000"/>
              </a:lnSpc>
              <a:spcBef>
                <a:spcPts val="0"/>
              </a:spcBef>
              <a:spcAft>
                <a:spcPts val="0"/>
              </a:spcAft>
              <a:buSzPts val="1350"/>
              <a:buNone/>
            </a:pPr>
            <a:r>
              <a:rPr lang="pt-BR" sz="1350">
                <a:solidFill>
                  <a:srgbClr val="0000FF"/>
                </a:solidFill>
                <a:highlight>
                  <a:srgbClr val="E5E5E5"/>
                </a:highlight>
                <a:latin typeface="Arial"/>
                <a:ea typeface="Arial"/>
                <a:cs typeface="Arial"/>
                <a:sym typeface="Arial"/>
              </a:rPr>
              <a:t>&lt;img</a:t>
            </a:r>
            <a:r>
              <a:rPr lang="pt-BR" sz="1350">
                <a:solidFill>
                  <a:srgbClr val="000000"/>
                </a:solidFill>
                <a:highlight>
                  <a:srgbClr val="E5E5E5"/>
                </a:highlight>
                <a:latin typeface="Arial"/>
                <a:ea typeface="Arial"/>
                <a:cs typeface="Arial"/>
                <a:sym typeface="Arial"/>
              </a:rPr>
              <a:t> src="images/icon_asterisk.gif" alt="obrigatório"</a:t>
            </a:r>
            <a:r>
              <a:rPr lang="pt-BR" sz="1350">
                <a:solidFill>
                  <a:srgbClr val="0000FF"/>
                </a:solidFill>
                <a:highlight>
                  <a:srgbClr val="E5E5E5"/>
                </a:highlight>
                <a:latin typeface="Arial"/>
                <a:ea typeface="Arial"/>
                <a:cs typeface="Arial"/>
                <a:sym typeface="Arial"/>
              </a:rPr>
              <a:t>/&gt; </a:t>
            </a:r>
            <a:endParaRPr/>
          </a:p>
          <a:p>
            <a:pPr indent="0" lvl="0" marL="342900" marR="342900" rtl="0" algn="just">
              <a:lnSpc>
                <a:spcPct val="100000"/>
              </a:lnSpc>
              <a:spcBef>
                <a:spcPts val="0"/>
              </a:spcBef>
              <a:spcAft>
                <a:spcPts val="0"/>
              </a:spcAft>
              <a:buSzPts val="1350"/>
              <a:buNone/>
            </a:pPr>
            <a:r>
              <a:rPr lang="pt-BR" sz="1350">
                <a:solidFill>
                  <a:srgbClr val="0000FF"/>
                </a:solidFill>
                <a:highlight>
                  <a:srgbClr val="E5E5E5"/>
                </a:highlight>
                <a:latin typeface="Arial"/>
                <a:ea typeface="Arial"/>
                <a:cs typeface="Arial"/>
                <a:sym typeface="Arial"/>
              </a:rPr>
              <a:t>&lt;/label&gt; </a:t>
            </a:r>
            <a:endParaRPr/>
          </a:p>
          <a:p>
            <a:pPr indent="0" lvl="0" marL="342900" marR="342900" rtl="0" algn="just">
              <a:lnSpc>
                <a:spcPct val="100000"/>
              </a:lnSpc>
              <a:spcBef>
                <a:spcPts val="0"/>
              </a:spcBef>
              <a:spcAft>
                <a:spcPts val="0"/>
              </a:spcAft>
              <a:buSzPts val="1350"/>
              <a:buNone/>
            </a:pPr>
            <a:r>
              <a:rPr lang="pt-BR" sz="1350">
                <a:solidFill>
                  <a:srgbClr val="0000FF"/>
                </a:solidFill>
                <a:highlight>
                  <a:srgbClr val="E5E5E5"/>
                </a:highlight>
                <a:latin typeface="Arial"/>
                <a:ea typeface="Arial"/>
                <a:cs typeface="Arial"/>
                <a:sym typeface="Arial"/>
              </a:rPr>
              <a:t>&lt;input</a:t>
            </a:r>
            <a:r>
              <a:rPr lang="pt-BR" sz="1350">
                <a:solidFill>
                  <a:srgbClr val="000000"/>
                </a:solidFill>
                <a:highlight>
                  <a:srgbClr val="E5E5E5"/>
                </a:highlight>
                <a:latin typeface="Arial"/>
                <a:ea typeface="Arial"/>
                <a:cs typeface="Arial"/>
                <a:sym typeface="Arial"/>
              </a:rPr>
              <a:t> type=text name="nome" id="nome" </a:t>
            </a:r>
            <a:r>
              <a:rPr lang="pt-BR" sz="1350">
                <a:solidFill>
                  <a:srgbClr val="0000FF"/>
                </a:solidFill>
                <a:highlight>
                  <a:srgbClr val="E5E5E5"/>
                </a:highlight>
                <a:latin typeface="Arial"/>
                <a:ea typeface="Arial"/>
                <a:cs typeface="Arial"/>
                <a:sym typeface="Arial"/>
              </a:rPr>
              <a:t>/&gt;</a:t>
            </a:r>
            <a:endParaRPr/>
          </a:p>
          <a:p>
            <a:pPr indent="0" lvl="0" marL="0" rtl="0" algn="just">
              <a:lnSpc>
                <a:spcPct val="100000"/>
              </a:lnSpc>
              <a:spcBef>
                <a:spcPts val="1700"/>
              </a:spcBef>
              <a:spcAft>
                <a:spcPts val="0"/>
              </a:spcAft>
              <a:buSzPts val="1350"/>
              <a:buNone/>
            </a:pPr>
            <a:r>
              <a:t/>
            </a:r>
            <a:endParaRPr sz="1350">
              <a:solidFill>
                <a:srgbClr val="000000"/>
              </a:solidFill>
              <a:latin typeface="Arial"/>
              <a:ea typeface="Arial"/>
              <a:cs typeface="Arial"/>
              <a:sym typeface="Arial"/>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Para quem enxerga, basta visualizar o asterisco para distinguir os campos obrigatórios. Com o leitor de tela, a informação do </a:t>
            </a:r>
            <a:r>
              <a:rPr b="1" lang="pt-BR" sz="1350">
                <a:solidFill>
                  <a:srgbClr val="000000"/>
                </a:solidFill>
                <a:latin typeface="Arial"/>
                <a:ea typeface="Arial"/>
                <a:cs typeface="Arial"/>
                <a:sym typeface="Arial"/>
              </a:rPr>
              <a:t>alt</a:t>
            </a:r>
            <a:r>
              <a:rPr lang="pt-BR" sz="1350">
                <a:solidFill>
                  <a:srgbClr val="000000"/>
                </a:solidFill>
                <a:latin typeface="Arial"/>
                <a:ea typeface="Arial"/>
                <a:cs typeface="Arial"/>
                <a:sym typeface="Arial"/>
              </a:rPr>
              <a:t> seria lida para o usuário. No caso do exemplo de código acima, o leitor iria informar algo do tipo: “Campo de edição, nome, obrigatório”.</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Multimídias</a:t>
            </a:r>
            <a:endParaRPr/>
          </a:p>
        </p:txBody>
      </p:sp>
      <p:sp>
        <p:nvSpPr>
          <p:cNvPr id="597" name="Google Shape;597;p8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latin typeface="Arial"/>
                <a:ea typeface="Arial"/>
                <a:cs typeface="Arial"/>
                <a:sym typeface="Arial"/>
              </a:rPr>
              <a:t>Ao disponibilizarmos um arquivo multimídia, é sempre importante garantir que todos possam ter acesso ao seu conteúdo, incluindo pessoas com deficiência visual e as com deficiência auditiva.</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Para </a:t>
            </a:r>
            <a:r>
              <a:rPr b="1" lang="pt-BR" sz="1350">
                <a:solidFill>
                  <a:srgbClr val="000000"/>
                </a:solidFill>
                <a:latin typeface="Arial"/>
                <a:ea typeface="Arial"/>
                <a:cs typeface="Arial"/>
                <a:sym typeface="Arial"/>
              </a:rPr>
              <a:t>vídeos que não possuem faixa de áudio</a:t>
            </a:r>
            <a:r>
              <a:rPr lang="pt-BR" sz="1350">
                <a:solidFill>
                  <a:srgbClr val="000000"/>
                </a:solidFill>
                <a:latin typeface="Arial"/>
                <a:ea typeface="Arial"/>
                <a:cs typeface="Arial"/>
                <a:sym typeface="Arial"/>
              </a:rPr>
              <a:t> é necessário fornecer alternativa em texto, ou seja, disponibilizar, junto ao vídeo, um arquivo para download ou um link para a transcrição textual.</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A </a:t>
            </a:r>
            <a:r>
              <a:rPr b="1" lang="pt-BR" sz="1350">
                <a:solidFill>
                  <a:srgbClr val="000000"/>
                </a:solidFill>
                <a:latin typeface="Arial"/>
                <a:ea typeface="Arial"/>
                <a:cs typeface="Arial"/>
                <a:sym typeface="Arial"/>
              </a:rPr>
              <a:t>transcrição textual</a:t>
            </a:r>
            <a:r>
              <a:rPr lang="pt-BR" sz="1350">
                <a:solidFill>
                  <a:srgbClr val="000000"/>
                </a:solidFill>
                <a:latin typeface="Arial"/>
                <a:ea typeface="Arial"/>
                <a:cs typeface="Arial"/>
                <a:sym typeface="Arial"/>
              </a:rPr>
              <a:t> representa uma alternativa em texto que contém todo o conteúdo de um vídeo, incluindo tanto as informações contidas na faixa de áudio (se esta existir), quanto informações visuais transmitidas durante o vídeo. Assim, além das informações contidas nas falas, é preciso informar todo o conteúdo visual relevante para a compreensão do vídeo, como expressões corporais, risadas, informações em texto, mudança de ambiente, etc.</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800"/>
              <a:buNone/>
            </a:pPr>
            <a:r>
              <a:t/>
            </a:r>
            <a:endParaRPr b="1">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Multimídias</a:t>
            </a:r>
            <a:endParaRPr/>
          </a:p>
        </p:txBody>
      </p:sp>
      <p:sp>
        <p:nvSpPr>
          <p:cNvPr id="603" name="Google Shape;603;p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50"/>
              <a:buNone/>
            </a:pPr>
            <a:r>
              <a:rPr lang="pt-BR" sz="1350">
                <a:solidFill>
                  <a:srgbClr val="000000"/>
                </a:solidFill>
                <a:latin typeface="Arial"/>
                <a:ea typeface="Arial"/>
                <a:cs typeface="Arial"/>
                <a:sym typeface="Arial"/>
              </a:rPr>
              <a:t>A transcrição é uma alternativa para vídeos muito importante, pois possibilita o acesso a todo o conteúdo de um vídeo tanto para pessoas com deficiência visual, quanto para pessoas com deficiência auditiva, além de pessoas com surdocegueira, que podem acessar o conteúdo da transcrição textual através de um display Braille. Além de essencial para pessoas com deficiência visual e auditiva, a alternativa em texto também é importante para usuários que não possuem equipamento de som, que desejam apenas realizar a leitura do material ou não dispõem de tempo para assistir a um arquivo multimídia.</a:t>
            </a:r>
            <a:endParaRPr/>
          </a:p>
          <a:p>
            <a:pPr indent="0" lvl="0" marL="0" rtl="0" algn="just">
              <a:lnSpc>
                <a:spcPct val="115000"/>
              </a:lnSpc>
              <a:spcBef>
                <a:spcPts val="2500"/>
              </a:spcBef>
              <a:spcAft>
                <a:spcPts val="0"/>
              </a:spcAft>
              <a:buSzPts val="1350"/>
              <a:buNone/>
            </a:pPr>
            <a:r>
              <a:rPr lang="pt-BR" sz="1350">
                <a:solidFill>
                  <a:srgbClr val="000000"/>
                </a:solidFill>
                <a:latin typeface="Arial"/>
                <a:ea typeface="Arial"/>
                <a:cs typeface="Arial"/>
                <a:sym typeface="Arial"/>
              </a:rPr>
              <a:t>Para </a:t>
            </a:r>
            <a:r>
              <a:rPr b="1" lang="pt-BR" sz="1350">
                <a:solidFill>
                  <a:srgbClr val="000000"/>
                </a:solidFill>
                <a:latin typeface="Arial"/>
                <a:ea typeface="Arial"/>
                <a:cs typeface="Arial"/>
                <a:sym typeface="Arial"/>
              </a:rPr>
              <a:t>arquivos apenas de áudio</a:t>
            </a:r>
            <a:r>
              <a:rPr lang="pt-BR" sz="1350">
                <a:solidFill>
                  <a:srgbClr val="000000"/>
                </a:solidFill>
                <a:latin typeface="Arial"/>
                <a:ea typeface="Arial"/>
                <a:cs typeface="Arial"/>
                <a:sym typeface="Arial"/>
              </a:rPr>
              <a:t>, também é essencial fornecer um arquivo para download ou um link para a alternativa textual.</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800"/>
              <a:buNone/>
            </a:pPr>
            <a:r>
              <a:t/>
            </a:r>
            <a:endParaRPr b="1">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Multimídias</a:t>
            </a:r>
            <a:endParaRPr/>
          </a:p>
        </p:txBody>
      </p:sp>
      <p:sp>
        <p:nvSpPr>
          <p:cNvPr id="609" name="Google Shape;609;p85"/>
          <p:cNvSpPr txBox="1"/>
          <p:nvPr>
            <p:ph idx="1" type="body"/>
          </p:nvPr>
        </p:nvSpPr>
        <p:spPr>
          <a:xfrm>
            <a:off x="311700" y="1113075"/>
            <a:ext cx="8520600" cy="3716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50"/>
              <a:buNone/>
            </a:pPr>
            <a:r>
              <a:rPr lang="pt-BR" sz="1350">
                <a:solidFill>
                  <a:srgbClr val="000000"/>
                </a:solidFill>
                <a:latin typeface="Arial"/>
                <a:ea typeface="Arial"/>
                <a:cs typeface="Arial"/>
                <a:sym typeface="Arial"/>
              </a:rPr>
              <a:t>Caso o </a:t>
            </a:r>
            <a:r>
              <a:rPr b="1" lang="pt-BR" sz="1350">
                <a:solidFill>
                  <a:srgbClr val="000000"/>
                </a:solidFill>
                <a:latin typeface="Arial"/>
                <a:ea typeface="Arial"/>
                <a:cs typeface="Arial"/>
                <a:sym typeface="Arial"/>
              </a:rPr>
              <a:t>vídeo possua faixa de áudio</a:t>
            </a:r>
            <a:r>
              <a:rPr lang="pt-BR" sz="1350">
                <a:solidFill>
                  <a:srgbClr val="000000"/>
                </a:solidFill>
                <a:latin typeface="Arial"/>
                <a:ea typeface="Arial"/>
                <a:cs typeface="Arial"/>
                <a:sym typeface="Arial"/>
              </a:rPr>
              <a:t>, além da alternativa em texto, devem ser fornecidas </a:t>
            </a:r>
            <a:r>
              <a:rPr b="1" lang="pt-BR" sz="1350">
                <a:solidFill>
                  <a:srgbClr val="000000"/>
                </a:solidFill>
                <a:latin typeface="Arial"/>
                <a:ea typeface="Arial"/>
                <a:cs typeface="Arial"/>
                <a:sym typeface="Arial"/>
              </a:rPr>
              <a:t>legendas</a:t>
            </a:r>
            <a:r>
              <a:rPr lang="pt-BR" sz="1350">
                <a:solidFill>
                  <a:srgbClr val="000000"/>
                </a:solidFill>
                <a:latin typeface="Arial"/>
                <a:ea typeface="Arial"/>
                <a:cs typeface="Arial"/>
                <a:sym typeface="Arial"/>
              </a:rPr>
              <a:t>. Se necessário, podemos fornecer, ainda, uma faixa de </a:t>
            </a:r>
            <a:r>
              <a:rPr b="1" lang="pt-BR" sz="1350">
                <a:solidFill>
                  <a:srgbClr val="000000"/>
                </a:solidFill>
                <a:latin typeface="Arial"/>
                <a:ea typeface="Arial"/>
                <a:cs typeface="Arial"/>
                <a:sym typeface="Arial"/>
              </a:rPr>
              <a:t>audiodescrição</a:t>
            </a:r>
            <a:r>
              <a:rPr lang="pt-BR" sz="1350">
                <a:solidFill>
                  <a:srgbClr val="000000"/>
                </a:solidFill>
                <a:latin typeface="Arial"/>
                <a:ea typeface="Arial"/>
                <a:cs typeface="Arial"/>
                <a:sym typeface="Arial"/>
              </a:rPr>
              <a:t> para o vídeo.</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As legendas são de fundamental importância para garantir a acessibilidade a pessoas com deficiência auditiva. Legendas são textos sincronizados equivalentes ao conteúdo de áudio. Existem três tipos de legenda:</a:t>
            </a:r>
            <a:endParaRPr/>
          </a:p>
          <a:p>
            <a:pPr indent="-304800" lvl="0" marL="1320800" marR="215900" rtl="0" algn="just">
              <a:lnSpc>
                <a:spcPct val="100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Closed caption (CC): deverá ser ativada para começar a aparecer no vídeo</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Open caption (OC): está sempre visível</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Real time caption (legenda em tempo real): representam as legendas de vídeo ao vivo, ou seja, são criadas simultaneamente à apresentação do vídeo por pessoal especializado, utilizando softwares e equipamentos especiais.</a:t>
            </a:r>
            <a:endParaRPr/>
          </a:p>
          <a:p>
            <a:pPr indent="0" lvl="0" marL="0" rtl="0" algn="just">
              <a:lnSpc>
                <a:spcPct val="115000"/>
              </a:lnSpc>
              <a:spcBef>
                <a:spcPts val="5300"/>
              </a:spcBef>
              <a:spcAft>
                <a:spcPts val="0"/>
              </a:spcAft>
              <a:buSzPts val="1350"/>
              <a:buNone/>
            </a:pPr>
            <a:r>
              <a:rPr lang="pt-BR" sz="1350">
                <a:solidFill>
                  <a:srgbClr val="000000"/>
                </a:solidFill>
                <a:latin typeface="Arial"/>
                <a:ea typeface="Arial"/>
                <a:cs typeface="Arial"/>
                <a:sym typeface="Arial"/>
              </a:rPr>
              <a:t>Não podemos esquecer que é sempre desejável que os vídeos com áudio apresentem alternativa na Língua Brasileira de Sinais (Libras).</a:t>
            </a:r>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350"/>
              <a:buNone/>
            </a:pPr>
            <a:r>
              <a:t/>
            </a:r>
            <a:endParaRPr sz="1350">
              <a:solidFill>
                <a:srgbClr val="696868"/>
              </a:solidFill>
            </a:endParaRPr>
          </a:p>
          <a:p>
            <a:pPr indent="0" lvl="0" marL="0" rtl="0" algn="l">
              <a:lnSpc>
                <a:spcPct val="115000"/>
              </a:lnSpc>
              <a:spcBef>
                <a:spcPts val="2500"/>
              </a:spcBef>
              <a:spcAft>
                <a:spcPts val="0"/>
              </a:spcAft>
              <a:buSzPts val="1800"/>
              <a:buNone/>
            </a:pPr>
            <a:r>
              <a:t/>
            </a:r>
            <a:endParaRPr b="1">
              <a:solidFill>
                <a:srgbClr val="696868"/>
              </a:solidFill>
            </a:endParaRPr>
          </a:p>
          <a:p>
            <a:pPr indent="0" lvl="0" marL="0" marR="215900" rtl="0" algn="l">
              <a:lnSpc>
                <a:spcPct val="115000"/>
              </a:lnSpc>
              <a:spcBef>
                <a:spcPts val="3100"/>
              </a:spcBef>
              <a:spcAft>
                <a:spcPts val="0"/>
              </a:spcAft>
              <a:buSzPts val="1350"/>
              <a:buNone/>
            </a:pPr>
            <a:r>
              <a:t/>
            </a:r>
            <a:endParaRPr sz="1350">
              <a:solidFill>
                <a:srgbClr val="696868"/>
              </a:solidFill>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ph type="title"/>
          </p:nvPr>
        </p:nvSpPr>
        <p:spPr>
          <a:xfrm>
            <a:off x="203975" y="2834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Multimídias</a:t>
            </a:r>
            <a:endParaRPr/>
          </a:p>
        </p:txBody>
      </p:sp>
      <p:sp>
        <p:nvSpPr>
          <p:cNvPr id="615" name="Google Shape;615;p86"/>
          <p:cNvSpPr txBox="1"/>
          <p:nvPr>
            <p:ph idx="1" type="body"/>
          </p:nvPr>
        </p:nvSpPr>
        <p:spPr>
          <a:xfrm>
            <a:off x="311700" y="1152475"/>
            <a:ext cx="8520600" cy="3766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50"/>
              <a:buNone/>
            </a:pPr>
            <a:r>
              <a:rPr lang="pt-BR" sz="1350">
                <a:solidFill>
                  <a:srgbClr val="000000"/>
                </a:solidFill>
                <a:latin typeface="Arial"/>
                <a:ea typeface="Arial"/>
                <a:cs typeface="Arial"/>
                <a:sym typeface="Arial"/>
              </a:rPr>
              <a:t>Além das legendas, muitos vídeos irão exigir uma faixa de </a:t>
            </a:r>
            <a:r>
              <a:rPr b="1" lang="pt-BR" sz="1350">
                <a:solidFill>
                  <a:srgbClr val="000000"/>
                </a:solidFill>
                <a:latin typeface="Arial"/>
                <a:ea typeface="Arial"/>
                <a:cs typeface="Arial"/>
                <a:sym typeface="Arial"/>
              </a:rPr>
              <a:t>audiodescrição</a:t>
            </a:r>
            <a:r>
              <a:rPr lang="pt-BR" sz="1350">
                <a:solidFill>
                  <a:srgbClr val="000000"/>
                </a:solidFill>
                <a:latin typeface="Arial"/>
                <a:ea typeface="Arial"/>
                <a:cs typeface="Arial"/>
                <a:sym typeface="Arial"/>
              </a:rPr>
              <a:t> para que sejam totalmente acessíveis. A audiodescrição </a:t>
            </a:r>
            <a:r>
              <a:rPr b="1" lang="pt-BR" sz="1350">
                <a:solidFill>
                  <a:srgbClr val="000000"/>
                </a:solidFill>
                <a:latin typeface="Arial"/>
                <a:ea typeface="Arial"/>
                <a:cs typeface="Arial"/>
                <a:sym typeface="Arial"/>
              </a:rPr>
              <a:t>não</a:t>
            </a:r>
            <a:r>
              <a:rPr lang="pt-BR" sz="1350">
                <a:solidFill>
                  <a:srgbClr val="000000"/>
                </a:solidFill>
                <a:latin typeface="Arial"/>
                <a:ea typeface="Arial"/>
                <a:cs typeface="Arial"/>
                <a:sym typeface="Arial"/>
              </a:rPr>
              <a:t> é a transcrição textual do conteúdo de um vídeo, mas sim uma faixa de áudio que contempla informações que aparecem visualmente, mas não estão presentes nos diálogos ou no áudio do próprio vídeo. Assim, a audiodescrição permite que o usuário tenha acesso a informações visuais que transmitem conteúdo como expressões faciais e corporais, informação sobre o ambiente, efeitos especiais, informações em texto que aparecem no vídeo, etc. A audiodescrição aparece no espaço entre as falas, sem sobrepor o conteúdo em áudio original do vídeo.</a:t>
            </a:r>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Acesse o </a:t>
            </a:r>
            <a:r>
              <a:rPr lang="pt-BR" sz="1350" u="sng">
                <a:solidFill>
                  <a:srgbClr val="0000FF"/>
                </a:solidFill>
                <a:latin typeface="Arial"/>
                <a:ea typeface="Arial"/>
                <a:cs typeface="Arial"/>
                <a:sym typeface="Arial"/>
                <a:hlinkClick r:id="rId3">
                  <a:extLst>
                    <a:ext uri="{A12FA001-AC4F-418D-AE19-62706E023703}">
                      <ahyp:hlinkClr val="tx"/>
                    </a:ext>
                  </a:extLst>
                </a:hlinkClick>
              </a:rPr>
              <a:t>vídeo da Natura Mamãe e Bebê (link para novo site)</a:t>
            </a:r>
            <a:r>
              <a:rPr lang="pt-BR" sz="1350">
                <a:solidFill>
                  <a:srgbClr val="000000"/>
                </a:solidFill>
                <a:latin typeface="Arial"/>
                <a:ea typeface="Arial"/>
                <a:cs typeface="Arial"/>
                <a:sym typeface="Arial"/>
              </a:rPr>
              <a:t> para compreender melhor o que é a audiodescrição.</a:t>
            </a:r>
            <a:endParaRPr/>
          </a:p>
          <a:p>
            <a:pPr indent="0" lvl="0" marL="0" rtl="0" algn="just">
              <a:lnSpc>
                <a:spcPct val="100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É importante, também, que os arquivos multimídia não iniciem automaticamente em uma página. Isto é, um vídeo, por exemplo, não deverá iniciar sem que o usuário tenha acionado um botão para este fim. Assim, para qualquer vídeo, áudio ou animação presente na página, é necessário que sejam fornecidas ferramentas para que o usuário possa iniciar, pausar, reiniciar ou parar a apresentação desses elementos.</a:t>
            </a:r>
            <a:endParaRPr/>
          </a:p>
          <a:p>
            <a:pPr indent="0" lvl="0" marL="0" rtl="0" algn="just">
              <a:lnSpc>
                <a:spcPct val="115000"/>
              </a:lnSpc>
              <a:spcBef>
                <a:spcPts val="2500"/>
              </a:spcBef>
              <a:spcAft>
                <a:spcPts val="0"/>
              </a:spcAft>
              <a:buSzPts val="1350"/>
              <a:buNone/>
            </a:pPr>
            <a:r>
              <a:t/>
            </a:r>
            <a:endParaRPr sz="1350">
              <a:solidFill>
                <a:srgbClr val="000000"/>
              </a:solidFill>
              <a:latin typeface="Arial"/>
              <a:ea typeface="Arial"/>
              <a:cs typeface="Arial"/>
              <a:sym typeface="Arial"/>
            </a:endParaRPr>
          </a:p>
          <a:p>
            <a:pPr indent="0" lvl="0" marL="0" rtl="0" algn="just">
              <a:lnSpc>
                <a:spcPct val="115000"/>
              </a:lnSpc>
              <a:spcBef>
                <a:spcPts val="2500"/>
              </a:spcBef>
              <a:spcAft>
                <a:spcPts val="0"/>
              </a:spcAft>
              <a:buSzPts val="1800"/>
              <a:buNone/>
            </a:pPr>
            <a:r>
              <a:t/>
            </a:r>
            <a:endParaRPr b="1">
              <a:solidFill>
                <a:srgbClr val="000000"/>
              </a:solidFill>
              <a:latin typeface="Arial"/>
              <a:ea typeface="Arial"/>
              <a:cs typeface="Arial"/>
              <a:sym typeface="Arial"/>
            </a:endParaRPr>
          </a:p>
          <a:p>
            <a:pPr indent="0" lvl="0" marL="0" rtl="0" algn="just">
              <a:lnSpc>
                <a:spcPct val="115000"/>
              </a:lnSpc>
              <a:spcBef>
                <a:spcPts val="2500"/>
              </a:spcBef>
              <a:spcAft>
                <a:spcPts val="0"/>
              </a:spcAft>
              <a:buSzPts val="1350"/>
              <a:buNone/>
            </a:pPr>
            <a:r>
              <a:t/>
            </a:r>
            <a:endParaRPr sz="1350">
              <a:solidFill>
                <a:srgbClr val="000000"/>
              </a:solidFill>
              <a:latin typeface="Arial"/>
              <a:ea typeface="Arial"/>
              <a:cs typeface="Arial"/>
              <a:sym typeface="Arial"/>
            </a:endParaRPr>
          </a:p>
          <a:p>
            <a:pPr indent="0" lvl="0" marL="0" rtl="0" algn="l">
              <a:lnSpc>
                <a:spcPct val="115000"/>
              </a:lnSpc>
              <a:spcBef>
                <a:spcPts val="2500"/>
              </a:spcBef>
              <a:spcAft>
                <a:spcPts val="0"/>
              </a:spcAft>
              <a:buSzPts val="1350"/>
              <a:buNone/>
            </a:pPr>
            <a:r>
              <a:t/>
            </a:r>
            <a:endParaRPr sz="1350">
              <a:solidFill>
                <a:schemeClr val="dk1"/>
              </a:solidFill>
            </a:endParaRPr>
          </a:p>
          <a:p>
            <a:pPr indent="0" lvl="0" marL="0" rtl="0" algn="l">
              <a:lnSpc>
                <a:spcPct val="115000"/>
              </a:lnSpc>
              <a:spcBef>
                <a:spcPts val="2500"/>
              </a:spcBef>
              <a:spcAft>
                <a:spcPts val="0"/>
              </a:spcAft>
              <a:buClr>
                <a:schemeClr val="dk1"/>
              </a:buClr>
              <a:buSzPts val="1061"/>
              <a:buFont typeface="Arial"/>
              <a:buNone/>
            </a:pPr>
            <a:r>
              <a:t/>
            </a:r>
            <a:endParaRPr sz="135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Avaliação de Acessibilidade</a:t>
            </a:r>
            <a:endParaRPr/>
          </a:p>
        </p:txBody>
      </p:sp>
      <p:sp>
        <p:nvSpPr>
          <p:cNvPr id="621" name="Google Shape;621;p8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 avaliação de acessibilidade é um processo fundamental para garantir uma Web acessível. Existem ferramentas automáticas que auxiliam na avaliação de acessibilidade. Apesar de muito úteis, essas ferramentas sozinhas não são capazes de detectar todos os problemas de acessibilidade de um site. Para tal, utiliza-se análise manual, que pode ser realizada por usuários reais, utilizando diferentes tipos de tecnologia e por especialistas na área de acessibilidade Web.</a:t>
            </a:r>
            <a:endParaRPr/>
          </a:p>
          <a:p>
            <a:pPr indent="0" lvl="0" marL="0" rtl="0" algn="just">
              <a:lnSpc>
                <a:spcPct val="115000"/>
              </a:lnSpc>
              <a:spcBef>
                <a:spcPts val="2500"/>
              </a:spcBef>
              <a:spcAft>
                <a:spcPts val="0"/>
              </a:spcAft>
              <a:buClr>
                <a:schemeClr val="dk1"/>
              </a:buClr>
              <a:buSzPts val="1061"/>
              <a:buFont typeface="Arial"/>
              <a:buNone/>
            </a:pPr>
            <a:r>
              <a:rPr lang="pt-BR" sz="1350">
                <a:solidFill>
                  <a:srgbClr val="000000"/>
                </a:solidFill>
                <a:latin typeface="Arial"/>
                <a:ea typeface="Arial"/>
                <a:cs typeface="Arial"/>
                <a:sym typeface="Arial"/>
              </a:rPr>
              <a:t> O eMAG sugere um passo a passo para avaliar a acessibilidade de um site:</a:t>
            </a:r>
            <a:endParaRPr/>
          </a:p>
          <a:p>
            <a:pPr indent="0" lvl="0" marL="0" rtl="0" algn="just">
              <a:lnSpc>
                <a:spcPct val="115000"/>
              </a:lnSpc>
              <a:spcBef>
                <a:spcPts val="2500"/>
              </a:spcBef>
              <a:spcAft>
                <a:spcPts val="0"/>
              </a:spcAft>
              <a:buSzPts val="1800"/>
              <a:buNone/>
            </a:pPr>
            <a:r>
              <a:t/>
            </a:r>
            <a:endParaRPr/>
          </a:p>
        </p:txBody>
      </p:sp>
      <p:sp>
        <p:nvSpPr>
          <p:cNvPr id="622" name="Google Shape;622;p87"/>
          <p:cNvSpPr txBox="1"/>
          <p:nvPr/>
        </p:nvSpPr>
        <p:spPr>
          <a:xfrm>
            <a:off x="1124500" y="905850"/>
            <a:ext cx="5997300" cy="6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Avaliação de Acessibilidade</a:t>
            </a:r>
            <a:endParaRPr/>
          </a:p>
        </p:txBody>
      </p:sp>
      <p:sp>
        <p:nvSpPr>
          <p:cNvPr id="628" name="Google Shape;628;p8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Validar os códigos de conteúdo </a:t>
            </a:r>
            <a:r>
              <a:rPr lang="pt-BR" sz="1350" u="sng">
                <a:solidFill>
                  <a:srgbClr val="0000FF"/>
                </a:solidFill>
                <a:latin typeface="Arial"/>
                <a:ea typeface="Arial"/>
                <a:cs typeface="Arial"/>
                <a:sym typeface="Arial"/>
                <a:hlinkClick r:id="rId3">
                  <a:extLst>
                    <a:ext uri="{A12FA001-AC4F-418D-AE19-62706E023703}">
                      <ahyp:hlinkClr val="tx"/>
                    </a:ext>
                  </a:extLst>
                </a:hlinkClick>
              </a:rPr>
              <a:t>HTML</a:t>
            </a:r>
            <a:r>
              <a:rPr lang="pt-BR" sz="1350">
                <a:solidFill>
                  <a:srgbClr val="000000"/>
                </a:solidFill>
                <a:latin typeface="Arial"/>
                <a:ea typeface="Arial"/>
                <a:cs typeface="Arial"/>
                <a:sym typeface="Arial"/>
              </a:rPr>
              <a:t> e </a:t>
            </a:r>
            <a:r>
              <a:rPr lang="pt-BR" sz="1350" u="sng">
                <a:solidFill>
                  <a:srgbClr val="0000FF"/>
                </a:solidFill>
                <a:latin typeface="Arial"/>
                <a:ea typeface="Arial"/>
                <a:cs typeface="Arial"/>
                <a:sym typeface="Arial"/>
                <a:hlinkClick r:id="rId4">
                  <a:extLst>
                    <a:ext uri="{A12FA001-AC4F-418D-AE19-62706E023703}">
                      <ahyp:hlinkClr val="tx"/>
                    </a:ext>
                  </a:extLst>
                </a:hlinkClick>
              </a:rPr>
              <a:t>folhas de estilo</a:t>
            </a:r>
            <a:r>
              <a:rPr lang="pt-BR" sz="1350">
                <a:solidFill>
                  <a:srgbClr val="0000FF"/>
                </a:solidFill>
                <a:latin typeface="Arial"/>
                <a:ea typeface="Arial"/>
                <a:cs typeface="Arial"/>
                <a:sym typeface="Arial"/>
              </a:rPr>
              <a:t>.</a:t>
            </a:r>
            <a:endParaRPr/>
          </a:p>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Verificar o fluxo de leitura da página, utilizando um </a:t>
            </a:r>
            <a:r>
              <a:rPr lang="pt-BR" sz="1350" u="sng">
                <a:solidFill>
                  <a:srgbClr val="0000FF"/>
                </a:solidFill>
                <a:latin typeface="Arial"/>
                <a:ea typeface="Arial"/>
                <a:cs typeface="Arial"/>
                <a:sym typeface="Arial"/>
                <a:hlinkClick r:id="rId5">
                  <a:extLst>
                    <a:ext uri="{A12FA001-AC4F-418D-AE19-62706E023703}">
                      <ahyp:hlinkClr val="tx"/>
                    </a:ext>
                  </a:extLst>
                </a:hlinkClick>
              </a:rPr>
              <a:t>navegador</a:t>
            </a:r>
            <a:r>
              <a:rPr lang="pt-BR" sz="1350">
                <a:solidFill>
                  <a:srgbClr val="000000"/>
                </a:solidFill>
                <a:latin typeface="Arial"/>
                <a:ea typeface="Arial"/>
                <a:cs typeface="Arial"/>
                <a:sym typeface="Arial"/>
              </a:rPr>
              <a:t> textual ou um software </a:t>
            </a:r>
            <a:r>
              <a:rPr lang="pt-BR" sz="1350" u="sng">
                <a:solidFill>
                  <a:srgbClr val="0000FF"/>
                </a:solidFill>
                <a:latin typeface="Arial"/>
                <a:ea typeface="Arial"/>
                <a:cs typeface="Arial"/>
                <a:sym typeface="Arial"/>
                <a:hlinkClick r:id="rId6">
                  <a:extLst>
                    <a:ext uri="{A12FA001-AC4F-418D-AE19-62706E023703}">
                      <ahyp:hlinkClr val="tx"/>
                    </a:ext>
                  </a:extLst>
                </a:hlinkClick>
              </a:rPr>
              <a:t>leitor de tela</a:t>
            </a:r>
            <a:r>
              <a:rPr lang="pt-BR" sz="1350">
                <a:solidFill>
                  <a:srgbClr val="0000FF"/>
                </a:solidFill>
                <a:latin typeface="Arial"/>
                <a:ea typeface="Arial"/>
                <a:cs typeface="Arial"/>
                <a:sym typeface="Arial"/>
              </a:rPr>
              <a:t>.</a:t>
            </a:r>
            <a:endParaRPr/>
          </a:p>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Checar o fluxo de leitura das páginas sem estilos, sem scripts e sem as imagens.</a:t>
            </a:r>
            <a:endParaRPr/>
          </a:p>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Verificar as funcionalidades disponíveis na barra de acessibilidade, como atalhos e contraste.</a:t>
            </a:r>
            <a:endParaRPr/>
          </a:p>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Efetuar a validação automática de acessibilidade, através de avaliadores automáticos.</a:t>
            </a:r>
            <a:endParaRPr/>
          </a:p>
          <a:p>
            <a:pPr indent="-314325" lvl="0" marL="1320800" marR="215900" rtl="0" algn="just">
              <a:lnSpc>
                <a:spcPct val="150000"/>
              </a:lnSpc>
              <a:spcBef>
                <a:spcPts val="0"/>
              </a:spcBef>
              <a:spcAft>
                <a:spcPts val="0"/>
              </a:spcAft>
              <a:buClr>
                <a:srgbClr val="000000"/>
              </a:buClr>
              <a:buSzPts val="1302"/>
              <a:buFont typeface="Arial"/>
              <a:buAutoNum type="arabicPeriod"/>
            </a:pPr>
            <a:r>
              <a:rPr lang="pt-BR" sz="1350">
                <a:solidFill>
                  <a:srgbClr val="000000"/>
                </a:solidFill>
                <a:latin typeface="Arial"/>
                <a:ea typeface="Arial"/>
                <a:cs typeface="Arial"/>
                <a:sym typeface="Arial"/>
              </a:rPr>
              <a:t>Realizar a validação manual, com uso de checklists de validação humana.</a:t>
            </a:r>
            <a:endParaRPr/>
          </a:p>
          <a:p>
            <a:pPr indent="0" lvl="0" marL="0" rtl="0" algn="l">
              <a:lnSpc>
                <a:spcPct val="115000"/>
              </a:lnSpc>
              <a:spcBef>
                <a:spcPts val="4000"/>
              </a:spcBef>
              <a:spcAft>
                <a:spcPts val="0"/>
              </a:spcAft>
              <a:buSzPts val="1350"/>
              <a:buNone/>
            </a:pPr>
            <a:r>
              <a:t/>
            </a:r>
            <a:endParaRPr sz="1350">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9"/>
          <p:cNvSpPr txBox="1"/>
          <p:nvPr>
            <p:ph type="title"/>
          </p:nvPr>
        </p:nvSpPr>
        <p:spPr>
          <a:xfrm>
            <a:off x="311700" y="116700"/>
            <a:ext cx="8520600" cy="47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Avaliação de Acessibilidade</a:t>
            </a:r>
            <a:endParaRPr/>
          </a:p>
        </p:txBody>
      </p:sp>
      <p:sp>
        <p:nvSpPr>
          <p:cNvPr id="634" name="Google Shape;634;p89"/>
          <p:cNvSpPr txBox="1"/>
          <p:nvPr>
            <p:ph idx="1" type="body"/>
          </p:nvPr>
        </p:nvSpPr>
        <p:spPr>
          <a:xfrm>
            <a:off x="311700" y="646300"/>
            <a:ext cx="8520600" cy="4209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350"/>
              <a:buNone/>
            </a:pPr>
            <a:r>
              <a:rPr lang="pt-BR" sz="1350">
                <a:solidFill>
                  <a:srgbClr val="000000"/>
                </a:solidFill>
                <a:latin typeface="Arial"/>
                <a:ea typeface="Arial"/>
                <a:cs typeface="Arial"/>
                <a:sym typeface="Arial"/>
              </a:rPr>
              <a:t>Um recurso bastante útil na avaliação de acessibilidade de um site são as extensões para navegadores para análise de acessibilidade:</a:t>
            </a:r>
            <a:endParaRPr/>
          </a:p>
          <a:p>
            <a:pPr indent="-304800" lvl="0" marL="1320800" marR="215900" rtl="0" algn="just">
              <a:lnSpc>
                <a:spcPct val="100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Para Firefox: </a:t>
            </a:r>
            <a:r>
              <a:rPr lang="pt-BR" sz="1200" u="sng">
                <a:solidFill>
                  <a:srgbClr val="0000FF"/>
                </a:solidFill>
                <a:latin typeface="Arial"/>
                <a:ea typeface="Arial"/>
                <a:cs typeface="Arial"/>
                <a:sym typeface="Arial"/>
                <a:hlinkClick r:id="rId3">
                  <a:extLst>
                    <a:ext uri="{A12FA001-AC4F-418D-AE19-62706E023703}">
                      <ahyp:hlinkClr val="tx"/>
                    </a:ext>
                  </a:extLst>
                </a:hlinkClick>
              </a:rPr>
              <a:t>Accessibility Evaluation Toolbar (link para novo site)</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Para Google Chrome: </a:t>
            </a:r>
            <a:r>
              <a:rPr lang="pt-BR" sz="1200" u="sng">
                <a:solidFill>
                  <a:srgbClr val="0000FF"/>
                </a:solidFill>
                <a:latin typeface="Arial"/>
                <a:ea typeface="Arial"/>
                <a:cs typeface="Arial"/>
                <a:sym typeface="Arial"/>
                <a:hlinkClick r:id="rId4">
                  <a:extLst>
                    <a:ext uri="{A12FA001-AC4F-418D-AE19-62706E023703}">
                      <ahyp:hlinkClr val="tx"/>
                    </a:ext>
                  </a:extLst>
                </a:hlinkClick>
              </a:rPr>
              <a:t>Accessibility Developer Tools (link para novo site)</a:t>
            </a:r>
            <a:endParaRPr/>
          </a:p>
          <a:p>
            <a:pPr indent="-304800" lvl="0" marL="1320800" marR="215900" rtl="0" algn="just">
              <a:lnSpc>
                <a:spcPct val="100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Para Internet Explorer: </a:t>
            </a:r>
            <a:r>
              <a:rPr lang="pt-BR" sz="1200" u="sng">
                <a:solidFill>
                  <a:srgbClr val="0000FF"/>
                </a:solidFill>
                <a:latin typeface="Arial"/>
                <a:ea typeface="Arial"/>
                <a:cs typeface="Arial"/>
                <a:sym typeface="Arial"/>
                <a:hlinkClick r:id="rId5">
                  <a:extLst>
                    <a:ext uri="{A12FA001-AC4F-418D-AE19-62706E023703}">
                      <ahyp:hlinkClr val="tx"/>
                    </a:ext>
                  </a:extLst>
                </a:hlinkClick>
              </a:rPr>
              <a:t>Web Accessibility Toolbar for Internet Explorer (link para novo site)</a:t>
            </a:r>
            <a:endParaRPr/>
          </a:p>
          <a:p>
            <a:pPr indent="0" lvl="0" marL="0" rtl="0" algn="just">
              <a:lnSpc>
                <a:spcPct val="100000"/>
              </a:lnSpc>
              <a:spcBef>
                <a:spcPts val="5300"/>
              </a:spcBef>
              <a:spcAft>
                <a:spcPts val="0"/>
              </a:spcAft>
              <a:buSzPts val="1350"/>
              <a:buNone/>
            </a:pPr>
            <a:r>
              <a:t/>
            </a:r>
            <a:endParaRPr sz="1350">
              <a:solidFill>
                <a:schemeClr val="dk1"/>
              </a:solidFill>
              <a:latin typeface="Arial"/>
              <a:ea typeface="Arial"/>
              <a:cs typeface="Arial"/>
              <a:sym typeface="Arial"/>
            </a:endParaRPr>
          </a:p>
          <a:p>
            <a:pPr indent="0" lvl="0" marL="0" rtl="0" algn="just">
              <a:lnSpc>
                <a:spcPct val="100000"/>
              </a:lnSpc>
              <a:spcBef>
                <a:spcPts val="2500"/>
              </a:spcBef>
              <a:spcAft>
                <a:spcPts val="0"/>
              </a:spcAft>
              <a:buSzPts val="1350"/>
              <a:buNone/>
            </a:pPr>
            <a:r>
              <a:rPr lang="pt-BR" sz="1350">
                <a:solidFill>
                  <a:srgbClr val="000000"/>
                </a:solidFill>
                <a:latin typeface="Arial"/>
                <a:ea typeface="Arial"/>
                <a:cs typeface="Arial"/>
                <a:sym typeface="Arial"/>
              </a:rPr>
              <a:t>A avaliação manual pode ser feita utilizando-se Checklists, como os disponibilizados pelo Departamento de Governo Eletrônico:</a:t>
            </a:r>
            <a:endParaRPr/>
          </a:p>
          <a:p>
            <a:pPr indent="-304800" lvl="0" marL="1320800" marR="215900" rtl="0" algn="just">
              <a:lnSpc>
                <a:spcPct val="100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Checklist Manual de Acessibilidade - Desenvolvedores (Formato PDF - Tamanho 913 KB)</a:t>
            </a:r>
            <a:endParaRPr/>
          </a:p>
          <a:p>
            <a:pPr indent="-304800" lvl="0" marL="1320800" marR="215900" rtl="0" algn="just">
              <a:lnSpc>
                <a:spcPct val="10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7">
                  <a:extLst>
                    <a:ext uri="{A12FA001-AC4F-418D-AE19-62706E023703}">
                      <ahyp:hlinkClr val="tx"/>
                    </a:ext>
                  </a:extLst>
                </a:hlinkClick>
              </a:rPr>
              <a:t>Checklist Manual de Acessibilidade – Usuários com deficiência visual (Formato PDF - Tamanho 492 KB)</a:t>
            </a:r>
            <a:endParaRPr/>
          </a:p>
          <a:p>
            <a:pPr indent="0" lvl="0" marL="0" marR="215900" rtl="0" algn="l">
              <a:lnSpc>
                <a:spcPct val="115000"/>
              </a:lnSpc>
              <a:spcBef>
                <a:spcPts val="5900"/>
              </a:spcBef>
              <a:spcAft>
                <a:spcPts val="0"/>
              </a:spcAft>
              <a:buSzPts val="1200"/>
              <a:buNone/>
            </a:pPr>
            <a:r>
              <a:t/>
            </a:r>
            <a:endParaRPr sz="1200" u="sng">
              <a:solidFill>
                <a:srgbClr val="79A141"/>
              </a:solidFill>
              <a:hlinkClick r:id="rId8">
                <a:extLst>
                  <a:ext uri="{A12FA001-AC4F-418D-AE19-62706E023703}">
                    <ahyp:hlinkClr val="tx"/>
                  </a:ext>
                </a:extLst>
              </a:hlinkClick>
            </a:endParaRPr>
          </a:p>
          <a:p>
            <a:pPr indent="0" lvl="0" marL="190500" marR="190500" rtl="0" algn="l">
              <a:lnSpc>
                <a:spcPct val="193548"/>
              </a:lnSpc>
              <a:spcBef>
                <a:spcPts val="5900"/>
              </a:spcBef>
              <a:spcAft>
                <a:spcPts val="0"/>
              </a:spcAft>
              <a:buSzPts val="1550"/>
              <a:buNone/>
            </a:pPr>
            <a:r>
              <a:t/>
            </a:r>
            <a:endParaRPr b="1" sz="1550">
              <a:solidFill>
                <a:srgbClr val="0071C1"/>
              </a:solidFill>
              <a:highlight>
                <a:srgbClr val="F6F6F6"/>
              </a:highlight>
            </a:endParaRPr>
          </a:p>
          <a:p>
            <a:pPr indent="-304800" lvl="0" marL="1409700" marR="381000" rtl="0" algn="l">
              <a:lnSpc>
                <a:spcPct val="115000"/>
              </a:lnSpc>
              <a:spcBef>
                <a:spcPts val="5800"/>
              </a:spcBef>
              <a:spcAft>
                <a:spcPts val="0"/>
              </a:spcAft>
              <a:buClr>
                <a:srgbClr val="696868"/>
              </a:buClr>
              <a:buSzPts val="1200"/>
              <a:buChar char="●"/>
            </a:pPr>
            <a:r>
              <a:rPr lang="pt-BR" sz="1200" u="sng">
                <a:solidFill>
                  <a:srgbClr val="79A141"/>
                </a:solidFill>
                <a:highlight>
                  <a:srgbClr val="F6F6F6"/>
                </a:highlight>
                <a:hlinkClick r:id="rId9">
                  <a:extLst>
                    <a:ext uri="{A12FA001-AC4F-418D-AE19-62706E023703}">
                      <ahyp:hlinkClr val="tx"/>
                    </a:ext>
                  </a:extLst>
                </a:hlinkClick>
              </a:rPr>
              <a:t>Lista completa de ferramentas para avaliação de acessibilidade – em inglês (link para novo site)</a:t>
            </a:r>
            <a:endParaRPr/>
          </a:p>
          <a:p>
            <a:pPr indent="0" lvl="0" marL="0" rtl="0" algn="l">
              <a:lnSpc>
                <a:spcPct val="115000"/>
              </a:lnSpc>
              <a:spcBef>
                <a:spcPts val="6500"/>
              </a:spcBef>
              <a:spcAft>
                <a:spcPts val="0"/>
              </a:spcAft>
              <a:buSzPts val="1350"/>
              <a:buNone/>
            </a:pPr>
            <a:r>
              <a:t/>
            </a:r>
            <a:endParaRPr sz="1350">
              <a:solidFill>
                <a:srgbClr val="696868"/>
              </a:solidFill>
            </a:endParaRPr>
          </a:p>
          <a:p>
            <a:pPr indent="0" lvl="0" marL="0" rtl="0" algn="l">
              <a:lnSpc>
                <a:spcPct val="115000"/>
              </a:lnSpc>
              <a:spcBef>
                <a:spcPts val="800"/>
              </a:spcBef>
              <a:spcAft>
                <a:spcPts val="0"/>
              </a:spcAft>
              <a:buSzPts val="1800"/>
              <a:buNone/>
            </a:pPr>
            <a:r>
              <a:t/>
            </a:r>
            <a:endParaRPr/>
          </a:p>
        </p:txBody>
      </p:sp>
      <p:pic>
        <p:nvPicPr>
          <p:cNvPr id="635" name="Google Shape;635;p89"/>
          <p:cNvPicPr preferRelativeResize="0"/>
          <p:nvPr/>
        </p:nvPicPr>
        <p:blipFill rotWithShape="1">
          <a:blip r:embed="rId10">
            <a:alphaModFix/>
          </a:blip>
          <a:srcRect b="0" l="0" r="0" t="0"/>
          <a:stretch/>
        </p:blipFill>
        <p:spPr>
          <a:xfrm>
            <a:off x="855050" y="2436838"/>
            <a:ext cx="7015451" cy="26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pt-BR" sz="1800">
                <a:solidFill>
                  <a:srgbClr val="000000"/>
                </a:solidFill>
              </a:rPr>
              <a:t>Principais barreiras que pessoas com deficiência, pessoas idosas ou com alguma limitação encontram ao utilizar a Web</a:t>
            </a:r>
            <a:endParaRPr/>
          </a:p>
        </p:txBody>
      </p:sp>
      <p:sp>
        <p:nvSpPr>
          <p:cNvPr id="115" name="Google Shape;115;p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061"/>
              <a:buFont typeface="Arial"/>
              <a:buNone/>
            </a:pPr>
            <a:r>
              <a:rPr b="1" lang="pt-BR" sz="1350">
                <a:solidFill>
                  <a:srgbClr val="000000"/>
                </a:solidFill>
                <a:latin typeface="Arial"/>
                <a:ea typeface="Arial"/>
                <a:cs typeface="Arial"/>
                <a:sym typeface="Arial"/>
              </a:rPr>
              <a:t>Barreiras enfrentadas por pessoas com deficiência auditiva:</a:t>
            </a:r>
            <a:endParaRPr/>
          </a:p>
          <a:p>
            <a:pPr indent="-304800" lvl="0" marL="1320800" marR="215900" rtl="0" algn="just">
              <a:lnSpc>
                <a:spcPct val="115000"/>
              </a:lnSpc>
              <a:spcBef>
                <a:spcPts val="3100"/>
              </a:spcBef>
              <a:spcAft>
                <a:spcPts val="0"/>
              </a:spcAft>
              <a:buClr>
                <a:srgbClr val="000000"/>
              </a:buClr>
              <a:buSzPts val="1200"/>
              <a:buFont typeface="Arial"/>
              <a:buChar char="●"/>
            </a:pPr>
            <a:r>
              <a:rPr lang="pt-BR" sz="1200">
                <a:solidFill>
                  <a:srgbClr val="000000"/>
                </a:solidFill>
                <a:latin typeface="Arial"/>
                <a:ea typeface="Arial"/>
                <a:cs typeface="Arial"/>
                <a:sym typeface="Arial"/>
              </a:rPr>
              <a:t>Vídeo sem legendas ou Libras</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Áudio sem transcrição em texto</a:t>
            </a:r>
            <a:endParaRPr/>
          </a:p>
          <a:p>
            <a:pPr indent="-304800" lvl="0" marL="1320800" marR="215900" rtl="0" algn="just">
              <a:lnSpc>
                <a:spcPct val="115000"/>
              </a:lnSpc>
              <a:spcBef>
                <a:spcPts val="0"/>
              </a:spcBef>
              <a:spcAft>
                <a:spcPts val="0"/>
              </a:spcAft>
              <a:buClr>
                <a:srgbClr val="000000"/>
              </a:buClr>
              <a:buSzPts val="1200"/>
              <a:buFont typeface="Arial"/>
              <a:buChar char="●"/>
            </a:pPr>
            <a:r>
              <a:rPr lang="pt-BR" sz="1200">
                <a:solidFill>
                  <a:srgbClr val="000000"/>
                </a:solidFill>
                <a:latin typeface="Arial"/>
                <a:ea typeface="Arial"/>
                <a:cs typeface="Arial"/>
                <a:sym typeface="Arial"/>
              </a:rPr>
              <a:t>Conteúdo sem uma linguagem clara e simples.</a:t>
            </a:r>
            <a:endParaRPr/>
          </a:p>
          <a:p>
            <a:pPr indent="0" lvl="0" marL="0" rtl="0" algn="l">
              <a:lnSpc>
                <a:spcPct val="115000"/>
              </a:lnSpc>
              <a:spcBef>
                <a:spcPts val="3600"/>
              </a:spcBef>
              <a:spcAft>
                <a:spcPts val="0"/>
              </a:spcAft>
              <a:buSzPts val="18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41" name="Google Shape;641;p9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Organizações e especificações</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World Wide Web Consortium (W3C)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Web Content Accessibility Guidelines (WCAG) Versão 2.0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Web Content Accessibility Guidelines (WCAG) Versão 2.0 (português)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Modelo de Acessiblidade em Governo Eletrônico (eMAG) (link para novo site)</a:t>
            </a:r>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Clr>
                <a:schemeClr val="dk1"/>
              </a:buClr>
              <a:buSzPts val="1100"/>
              <a:buFont typeface="Arial"/>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47" name="Google Shape;647;p9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SzPts val="1800"/>
              <a:buNone/>
            </a:pPr>
            <a:r>
              <a:rPr b="1" lang="pt-BR">
                <a:solidFill>
                  <a:srgbClr val="000000"/>
                </a:solidFill>
                <a:latin typeface="Arial"/>
                <a:ea typeface="Arial"/>
                <a:cs typeface="Arial"/>
                <a:sym typeface="Arial"/>
              </a:rPr>
              <a:t>Validadores de código</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Validador de Extensible Hypertext Markup Language (XHTML) e Hypertext Markup Language (HTML)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Validador de Folhas de Estilo (CSS)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Validador de links (link para novo site)</a:t>
            </a:r>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53" name="Google Shape;653;p9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Validadores automáticos de acessibilidade</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Avaliador e Simulador de Acessibilidade de Sítios (ASES) (WAI e eMAG)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AccessMonitor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Web Accessibility Tool (WAVE)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Cynthia Says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7">
                  <a:extLst>
                    <a:ext uri="{A12FA001-AC4F-418D-AE19-62706E023703}">
                      <ahyp:hlinkClr val="tx"/>
                    </a:ext>
                  </a:extLst>
                </a:hlinkClick>
              </a:rPr>
              <a:t>Hera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8">
                  <a:extLst>
                    <a:ext uri="{A12FA001-AC4F-418D-AE19-62706E023703}">
                      <ahyp:hlinkClr val="tx"/>
                    </a:ext>
                  </a:extLst>
                </a:hlinkClick>
              </a:rPr>
              <a:t>Lift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9">
                  <a:extLst>
                    <a:ext uri="{A12FA001-AC4F-418D-AE19-62706E023703}">
                      <ahyp:hlinkClr val="tx"/>
                    </a:ext>
                  </a:extLst>
                </a:hlinkClick>
              </a:rPr>
              <a:t>TAW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10">
                  <a:extLst>
                    <a:ext uri="{A12FA001-AC4F-418D-AE19-62706E023703}">
                      <ahyp:hlinkClr val="tx"/>
                    </a:ext>
                  </a:extLst>
                </a:hlinkClick>
              </a:rPr>
              <a:t>Examinator (WAI)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11">
                  <a:extLst>
                    <a:ext uri="{A12FA001-AC4F-418D-AE19-62706E023703}">
                      <ahyp:hlinkClr val="tx"/>
                    </a:ext>
                  </a:extLst>
                </a:hlinkClick>
              </a:rPr>
              <a:t>Functional Accessibility Evaluator 1.1 (WAI e Section 508) (link para novo site)</a:t>
            </a:r>
            <a:endParaRPr/>
          </a:p>
          <a:p>
            <a:pPr indent="0" lvl="0" marL="0" marR="215900" rtl="0" algn="l">
              <a:lnSpc>
                <a:spcPct val="115000"/>
              </a:lnSpc>
              <a:spcBef>
                <a:spcPts val="5900"/>
              </a:spcBef>
              <a:spcAft>
                <a:spcPts val="0"/>
              </a:spcAft>
              <a:buSzPts val="1800"/>
              <a:buNone/>
            </a:pPr>
            <a:r>
              <a:t/>
            </a:r>
            <a:endParaRPr b="1" u="sng">
              <a:solidFill>
                <a:srgbClr val="696868"/>
              </a:solidFill>
              <a:hlinkClick r:id="rId12">
                <a:extLst>
                  <a:ext uri="{A12FA001-AC4F-418D-AE19-62706E023703}">
                    <ahyp:hlinkClr val="tx"/>
                  </a:ext>
                </a:extLst>
              </a:hlinkClick>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59" name="Google Shape;659;p9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Barra de ferramentas para avaliação de acessibilidade</a:t>
            </a:r>
            <a:endParaRPr/>
          </a:p>
          <a:p>
            <a:pPr indent="-304800" lvl="0" marL="1320800" marR="215900" rtl="0" algn="just">
              <a:lnSpc>
                <a:spcPct val="100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Web Accessibility Toolbar for Internet Explorer (para Internet Explorer) (link para novo site)</a:t>
            </a:r>
            <a:endParaRPr/>
          </a:p>
          <a:p>
            <a:pPr indent="-304800" lvl="0" marL="1320800" marR="215900" rtl="0" algn="just">
              <a:lnSpc>
                <a:spcPct val="10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Accessibility Evaluation Toolbar (para Firefox) (link para novo site)</a:t>
            </a:r>
            <a:endParaRPr/>
          </a:p>
          <a:p>
            <a:pPr indent="0" lvl="0" marL="0" rtl="0" algn="just">
              <a:lnSpc>
                <a:spcPct val="100000"/>
              </a:lnSpc>
              <a:spcBef>
                <a:spcPts val="4400"/>
              </a:spcBef>
              <a:spcAft>
                <a:spcPts val="0"/>
              </a:spcAft>
              <a:buSzPts val="1800"/>
              <a:buNone/>
            </a:pPr>
            <a:r>
              <a:rPr b="1" lang="pt-BR">
                <a:solidFill>
                  <a:srgbClr val="000000"/>
                </a:solidFill>
                <a:latin typeface="Arial"/>
                <a:ea typeface="Arial"/>
                <a:cs typeface="Arial"/>
                <a:sym typeface="Arial"/>
              </a:rPr>
              <a:t>Ferramentas para análise de relação de contraste</a:t>
            </a:r>
            <a:endParaRPr/>
          </a:p>
          <a:p>
            <a:pPr indent="-304800" lvl="0" marL="1320800" marR="215900" rtl="0" algn="just">
              <a:lnSpc>
                <a:spcPct val="100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Luminosity Colour Contrast Ratio Analyser (online) (link para novo site)</a:t>
            </a:r>
            <a:endParaRPr/>
          </a:p>
          <a:p>
            <a:pPr indent="-304800" lvl="0" marL="1320800" marR="215900" rtl="0" algn="just">
              <a:lnSpc>
                <a:spcPct val="10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Contrast Analyser (online) (link para novo site)</a:t>
            </a:r>
            <a:endParaRPr/>
          </a:p>
          <a:p>
            <a:pPr indent="-304800" lvl="0" marL="1320800" marR="215900" rtl="0" algn="just">
              <a:lnSpc>
                <a:spcPct val="10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7">
                  <a:extLst>
                    <a:ext uri="{A12FA001-AC4F-418D-AE19-62706E023703}">
                      <ahyp:hlinkClr val="tx"/>
                    </a:ext>
                  </a:extLst>
                </a:hlinkClick>
              </a:rPr>
              <a:t>Check my colours (online) (link para novo site)</a:t>
            </a:r>
            <a:endParaRPr/>
          </a:p>
          <a:p>
            <a:pPr indent="-304800" lvl="0" marL="1320800" marR="215900" rtl="0" algn="just">
              <a:lnSpc>
                <a:spcPct val="10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8">
                  <a:extLst>
                    <a:ext uri="{A12FA001-AC4F-418D-AE19-62706E023703}">
                      <ahyp:hlinkClr val="tx"/>
                    </a:ext>
                  </a:extLst>
                </a:hlinkClick>
              </a:rPr>
              <a:t>Contrast Analyser 2.2 (link para novo site)</a:t>
            </a:r>
            <a:endParaRPr/>
          </a:p>
          <a:p>
            <a:pPr indent="0" lvl="0" marL="0" marR="215900" rtl="0" algn="l">
              <a:lnSpc>
                <a:spcPct val="115000"/>
              </a:lnSpc>
              <a:spcBef>
                <a:spcPts val="5900"/>
              </a:spcBef>
              <a:spcAft>
                <a:spcPts val="0"/>
              </a:spcAft>
              <a:buSzPts val="1800"/>
              <a:buNone/>
            </a:pPr>
            <a:r>
              <a:t/>
            </a:r>
            <a:endParaRPr u="sng">
              <a:solidFill>
                <a:schemeClr val="hlink"/>
              </a:solidFill>
              <a:hlinkClick r:id="rId9"/>
            </a:endParaRPr>
          </a:p>
          <a:p>
            <a:pPr indent="0" lvl="0" marL="0" marR="215900" rtl="0" algn="l">
              <a:lnSpc>
                <a:spcPct val="115000"/>
              </a:lnSpc>
              <a:spcBef>
                <a:spcPts val="5900"/>
              </a:spcBef>
              <a:spcAft>
                <a:spcPts val="0"/>
              </a:spcAft>
              <a:buSzPts val="1800"/>
              <a:buNone/>
            </a:pPr>
            <a:r>
              <a:t/>
            </a:r>
            <a:endParaRPr b="1" u="sng">
              <a:solidFill>
                <a:srgbClr val="696868"/>
              </a:solidFill>
              <a:hlinkClick r:id="rId10">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b="1" u="sng">
              <a:solidFill>
                <a:srgbClr val="696868"/>
              </a:solidFill>
              <a:hlinkClick r:id="rId11">
                <a:extLst>
                  <a:ext uri="{A12FA001-AC4F-418D-AE19-62706E023703}">
                    <ahyp:hlinkClr val="tx"/>
                  </a:ext>
                </a:extLst>
              </a:hlinkClick>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65" name="Google Shape;665;p94"/>
          <p:cNvSpPr txBox="1"/>
          <p:nvPr>
            <p:ph idx="1" type="body"/>
          </p:nvPr>
        </p:nvSpPr>
        <p:spPr>
          <a:xfrm>
            <a:off x="311700" y="1409950"/>
            <a:ext cx="8520600" cy="33027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Simulador de Navegador</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Browsershots (link para novo site)</a:t>
            </a:r>
            <a:endParaRPr/>
          </a:p>
          <a:p>
            <a:pPr indent="0" lvl="0" marL="0" rtl="0" algn="just">
              <a:lnSpc>
                <a:spcPct val="230769"/>
              </a:lnSpc>
              <a:spcBef>
                <a:spcPts val="4400"/>
              </a:spcBef>
              <a:spcAft>
                <a:spcPts val="0"/>
              </a:spcAft>
              <a:buClr>
                <a:schemeClr val="dk1"/>
              </a:buClr>
              <a:buSzPts val="1100"/>
              <a:buFont typeface="Arial"/>
              <a:buNone/>
            </a:pPr>
            <a:r>
              <a:rPr b="1" lang="pt-BR">
                <a:solidFill>
                  <a:srgbClr val="000000"/>
                </a:solidFill>
                <a:latin typeface="Arial"/>
                <a:ea typeface="Arial"/>
                <a:cs typeface="Arial"/>
                <a:sym typeface="Arial"/>
              </a:rPr>
              <a:t>Navegadores Textuais</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Lynx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LynxViewer (simulador) (link para novo site)</a:t>
            </a:r>
            <a:endParaRPr/>
          </a:p>
          <a:p>
            <a:pPr indent="0" lvl="0" marL="0" marR="215900" rtl="0" algn="l">
              <a:lnSpc>
                <a:spcPct val="115000"/>
              </a:lnSpc>
              <a:spcBef>
                <a:spcPts val="5900"/>
              </a:spcBef>
              <a:spcAft>
                <a:spcPts val="0"/>
              </a:spcAft>
              <a:buSzPts val="1800"/>
              <a:buNone/>
            </a:pPr>
            <a:r>
              <a:t/>
            </a:r>
            <a:endParaRPr u="sng">
              <a:solidFill>
                <a:schemeClr val="hlink"/>
              </a:solidFill>
              <a:hlinkClick r:id="rId6"/>
            </a:endParaRPr>
          </a:p>
          <a:p>
            <a:pPr indent="0" lvl="0" marL="0" marR="215900" rtl="0" algn="l">
              <a:lnSpc>
                <a:spcPct val="115000"/>
              </a:lnSpc>
              <a:spcBef>
                <a:spcPts val="5900"/>
              </a:spcBef>
              <a:spcAft>
                <a:spcPts val="0"/>
              </a:spcAft>
              <a:buSzPts val="1800"/>
              <a:buNone/>
            </a:pPr>
            <a:r>
              <a:t/>
            </a:r>
            <a:endParaRPr u="sng">
              <a:solidFill>
                <a:schemeClr val="hlink"/>
              </a:solidFill>
              <a:hlinkClick r:id="rId7"/>
            </a:endParaRPr>
          </a:p>
          <a:p>
            <a:pPr indent="0" lvl="0" marL="0" marR="215900" rtl="0" algn="l">
              <a:lnSpc>
                <a:spcPct val="115000"/>
              </a:lnSpc>
              <a:spcBef>
                <a:spcPts val="5900"/>
              </a:spcBef>
              <a:spcAft>
                <a:spcPts val="0"/>
              </a:spcAft>
              <a:buSzPts val="1800"/>
              <a:buNone/>
            </a:pPr>
            <a:r>
              <a:t/>
            </a:r>
            <a:endParaRPr b="1" u="sng">
              <a:solidFill>
                <a:srgbClr val="696868"/>
              </a:solidFill>
              <a:hlinkClick r:id="rId8">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b="1" u="sng">
              <a:solidFill>
                <a:srgbClr val="696868"/>
              </a:solidFill>
              <a:hlinkClick r:id="rId9">
                <a:extLst>
                  <a:ext uri="{A12FA001-AC4F-418D-AE19-62706E023703}">
                    <ahyp:hlinkClr val="tx"/>
                  </a:ext>
                </a:extLst>
              </a:hlinkClick>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71" name="Google Shape;671;p95"/>
          <p:cNvSpPr txBox="1"/>
          <p:nvPr>
            <p:ph idx="1" type="body"/>
          </p:nvPr>
        </p:nvSpPr>
        <p:spPr>
          <a:xfrm>
            <a:off x="467875" y="1090025"/>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Simulador para Cegueira Cromática (Daltonismo)</a:t>
            </a:r>
            <a:endParaRPr/>
          </a:p>
          <a:p>
            <a:pPr indent="-304800" lvl="0" marL="1320800" marR="215900" rtl="0" algn="just">
              <a:lnSpc>
                <a:spcPct val="100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Vischeck (link para novo site)</a:t>
            </a:r>
            <a:endParaRPr/>
          </a:p>
          <a:p>
            <a:pPr indent="0" lvl="0" marL="0" rtl="0" algn="just">
              <a:lnSpc>
                <a:spcPct val="100000"/>
              </a:lnSpc>
              <a:spcBef>
                <a:spcPts val="4400"/>
              </a:spcBef>
              <a:spcAft>
                <a:spcPts val="0"/>
              </a:spcAft>
              <a:buClr>
                <a:schemeClr val="dk1"/>
              </a:buClr>
              <a:buSzPts val="1100"/>
              <a:buFont typeface="Arial"/>
              <a:buNone/>
            </a:pPr>
            <a:r>
              <a:rPr b="1" lang="pt-BR">
                <a:solidFill>
                  <a:srgbClr val="000000"/>
                </a:solidFill>
                <a:latin typeface="Arial"/>
                <a:ea typeface="Arial"/>
                <a:cs typeface="Arial"/>
                <a:sym typeface="Arial"/>
              </a:rPr>
              <a:t>Leitores de Tela</a:t>
            </a:r>
            <a:endParaRPr/>
          </a:p>
          <a:p>
            <a:pPr indent="-304800" lvl="0" marL="1320800" marR="215900" rtl="0" algn="just">
              <a:lnSpc>
                <a:spcPct val="115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Jaws for Windows - Leitor de tela americano produzido pela Freedom Scientific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NVDA - Leitor de tela gratuito e de código aberto para Windows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Orca - Leitor de tela gratuito e de código aberto para Linux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7">
                  <a:extLst>
                    <a:ext uri="{A12FA001-AC4F-418D-AE19-62706E023703}">
                      <ahyp:hlinkClr val="tx"/>
                    </a:ext>
                  </a:extLst>
                </a:hlinkClick>
              </a:rPr>
              <a:t>VoiceOver - Leitor de tela para MAC OS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8">
                  <a:extLst>
                    <a:ext uri="{A12FA001-AC4F-418D-AE19-62706E023703}">
                      <ahyp:hlinkClr val="tx"/>
                    </a:ext>
                  </a:extLst>
                </a:hlinkClick>
              </a:rPr>
              <a:t>Windows Eyes - Leitor de tela canadense fabricado pela GW Micro (link para novo site)</a:t>
            </a:r>
            <a:endParaRPr/>
          </a:p>
          <a:p>
            <a:pPr indent="-304800" lvl="0" marL="1320800" marR="215900" rtl="0" algn="just">
              <a:lnSpc>
                <a:spcPct val="115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9">
                  <a:extLst>
                    <a:ext uri="{A12FA001-AC4F-418D-AE19-62706E023703}">
                      <ahyp:hlinkClr val="tx"/>
                    </a:ext>
                  </a:extLst>
                </a:hlinkClick>
              </a:rPr>
              <a:t>DOSVOX - Interface especializada desenvolvida pela UFRJ (link para novo site)</a:t>
            </a:r>
            <a:endParaRPr/>
          </a:p>
          <a:p>
            <a:pPr indent="0" lvl="0" marL="0" marR="215900" rtl="0" algn="l">
              <a:lnSpc>
                <a:spcPct val="115000"/>
              </a:lnSpc>
              <a:spcBef>
                <a:spcPts val="5900"/>
              </a:spcBef>
              <a:spcAft>
                <a:spcPts val="0"/>
              </a:spcAft>
              <a:buSzPts val="1800"/>
              <a:buNone/>
            </a:pPr>
            <a:r>
              <a:t/>
            </a:r>
            <a:endParaRPr b="1" u="sng">
              <a:solidFill>
                <a:srgbClr val="696868"/>
              </a:solidFill>
              <a:hlinkClick r:id="rId10">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u="sng">
              <a:solidFill>
                <a:schemeClr val="hlink"/>
              </a:solidFill>
              <a:hlinkClick r:id="rId11"/>
            </a:endParaRPr>
          </a:p>
          <a:p>
            <a:pPr indent="0" lvl="0" marL="0" marR="215900" rtl="0" algn="l">
              <a:lnSpc>
                <a:spcPct val="115000"/>
              </a:lnSpc>
              <a:spcBef>
                <a:spcPts val="5900"/>
              </a:spcBef>
              <a:spcAft>
                <a:spcPts val="0"/>
              </a:spcAft>
              <a:buSzPts val="1800"/>
              <a:buNone/>
            </a:pPr>
            <a:r>
              <a:t/>
            </a:r>
            <a:endParaRPr b="1" u="sng">
              <a:solidFill>
                <a:srgbClr val="696868"/>
              </a:solidFill>
              <a:hlinkClick r:id="rId12">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b="1" u="sng">
              <a:solidFill>
                <a:srgbClr val="696868"/>
              </a:solidFill>
              <a:hlinkClick r:id="rId13">
                <a:extLst>
                  <a:ext uri="{A12FA001-AC4F-418D-AE19-62706E023703}">
                    <ahyp:hlinkClr val="tx"/>
                  </a:ext>
                </a:extLst>
              </a:hlinkClick>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Recursos e Ferramentas</a:t>
            </a:r>
            <a:endParaRPr/>
          </a:p>
        </p:txBody>
      </p:sp>
      <p:sp>
        <p:nvSpPr>
          <p:cNvPr id="677" name="Google Shape;677;p96"/>
          <p:cNvSpPr txBox="1"/>
          <p:nvPr>
            <p:ph idx="1" type="body"/>
          </p:nvPr>
        </p:nvSpPr>
        <p:spPr>
          <a:xfrm>
            <a:off x="467875" y="1090025"/>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230769"/>
              </a:lnSpc>
              <a:spcBef>
                <a:spcPts val="0"/>
              </a:spcBef>
              <a:spcAft>
                <a:spcPts val="0"/>
              </a:spcAft>
              <a:buClr>
                <a:schemeClr val="dk1"/>
              </a:buClr>
              <a:buSzPts val="1100"/>
              <a:buFont typeface="Arial"/>
              <a:buNone/>
            </a:pPr>
            <a:r>
              <a:rPr b="1" lang="pt-BR">
                <a:solidFill>
                  <a:srgbClr val="000000"/>
                </a:solidFill>
                <a:latin typeface="Arial"/>
                <a:ea typeface="Arial"/>
                <a:cs typeface="Arial"/>
                <a:sym typeface="Arial"/>
              </a:rPr>
              <a:t>Material de apoio</a:t>
            </a:r>
            <a:endParaRPr/>
          </a:p>
          <a:p>
            <a:pPr indent="-304800" lvl="0" marL="1320800" marR="215900" rtl="0" algn="just">
              <a:lnSpc>
                <a:spcPct val="150000"/>
              </a:lnSpc>
              <a:spcBef>
                <a:spcPts val="310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3">
                  <a:extLst>
                    <a:ext uri="{A12FA001-AC4F-418D-AE19-62706E023703}">
                      <ahyp:hlinkClr val="tx"/>
                    </a:ext>
                  </a:extLst>
                </a:hlinkClick>
              </a:rPr>
              <a:t>Material de apoio fornecido pelo Departamento de Governo Eletrônico, incluindo tutoriais de acessibilidade e modelos de checklists (link para novo site)</a:t>
            </a:r>
            <a:endParaRPr/>
          </a:p>
          <a:p>
            <a:pPr indent="-304800" lvl="0" marL="1320800" marR="215900" rtl="0" algn="just">
              <a:lnSpc>
                <a:spcPct val="15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4">
                  <a:extLst>
                    <a:ext uri="{A12FA001-AC4F-418D-AE19-62706E023703}">
                      <ahyp:hlinkClr val="tx"/>
                    </a:ext>
                  </a:extLst>
                </a:hlinkClick>
              </a:rPr>
              <a:t>Cartilha de acessibilidade na Web do W3C (Formato PDF - Tamanho 4,8MB)</a:t>
            </a:r>
            <a:endParaRPr/>
          </a:p>
          <a:p>
            <a:pPr indent="-304800" lvl="0" marL="1320800" marR="215900" rtl="0" algn="just">
              <a:lnSpc>
                <a:spcPct val="15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5">
                  <a:extLst>
                    <a:ext uri="{A12FA001-AC4F-418D-AE19-62706E023703}">
                      <ahyp:hlinkClr val="tx"/>
                    </a:ext>
                  </a:extLst>
                </a:hlinkClick>
              </a:rPr>
              <a:t>Lista completa de ferramentas para avaliação de acessibilidade disponibilizada pelo W3C (em inglês) (link para novo site)</a:t>
            </a:r>
            <a:endParaRPr/>
          </a:p>
          <a:p>
            <a:pPr indent="-304800" lvl="0" marL="1320800" marR="215900" rtl="0" algn="just">
              <a:lnSpc>
                <a:spcPct val="150000"/>
              </a:lnSpc>
              <a:spcBef>
                <a:spcPts val="0"/>
              </a:spcBef>
              <a:spcAft>
                <a:spcPts val="0"/>
              </a:spcAft>
              <a:buClr>
                <a:srgbClr val="0000FF"/>
              </a:buClr>
              <a:buSzPts val="1200"/>
              <a:buFont typeface="Arial"/>
              <a:buChar char="●"/>
            </a:pPr>
            <a:r>
              <a:rPr lang="pt-BR" sz="1200" u="sng">
                <a:solidFill>
                  <a:srgbClr val="0000FF"/>
                </a:solidFill>
                <a:latin typeface="Arial"/>
                <a:ea typeface="Arial"/>
                <a:cs typeface="Arial"/>
                <a:sym typeface="Arial"/>
                <a:hlinkClick r:id="rId6">
                  <a:extLst>
                    <a:ext uri="{A12FA001-AC4F-418D-AE19-62706E023703}">
                      <ahyp:hlinkClr val="tx"/>
                    </a:ext>
                  </a:extLst>
                </a:hlinkClick>
              </a:rPr>
              <a:t>Building Accessible Websites (em inglês) – livro online bastante completo sobre como desenvolver um site acessível (link para novo site)</a:t>
            </a:r>
            <a:endParaRPr/>
          </a:p>
          <a:p>
            <a:pPr indent="0" lvl="0" marL="0" marR="215900" rtl="0" algn="l">
              <a:lnSpc>
                <a:spcPct val="115000"/>
              </a:lnSpc>
              <a:spcBef>
                <a:spcPts val="5900"/>
              </a:spcBef>
              <a:spcAft>
                <a:spcPts val="0"/>
              </a:spcAft>
              <a:buSzPts val="1800"/>
              <a:buNone/>
            </a:pPr>
            <a:r>
              <a:t/>
            </a:r>
            <a:endParaRPr b="1" u="sng">
              <a:solidFill>
                <a:srgbClr val="696868"/>
              </a:solidFill>
              <a:hlinkClick r:id="rId7">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b="1" u="sng">
              <a:solidFill>
                <a:srgbClr val="696868"/>
              </a:solidFill>
              <a:hlinkClick r:id="rId8">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u="sng">
              <a:solidFill>
                <a:schemeClr val="hlink"/>
              </a:solidFill>
              <a:hlinkClick r:id="rId9"/>
            </a:endParaRPr>
          </a:p>
          <a:p>
            <a:pPr indent="0" lvl="0" marL="0" marR="215900" rtl="0" algn="l">
              <a:lnSpc>
                <a:spcPct val="115000"/>
              </a:lnSpc>
              <a:spcBef>
                <a:spcPts val="5900"/>
              </a:spcBef>
              <a:spcAft>
                <a:spcPts val="0"/>
              </a:spcAft>
              <a:buSzPts val="1800"/>
              <a:buNone/>
            </a:pPr>
            <a:r>
              <a:t/>
            </a:r>
            <a:endParaRPr b="1" u="sng">
              <a:solidFill>
                <a:srgbClr val="696868"/>
              </a:solidFill>
              <a:hlinkClick r:id="rId10">
                <a:extLst>
                  <a:ext uri="{A12FA001-AC4F-418D-AE19-62706E023703}">
                    <ahyp:hlinkClr val="tx"/>
                  </a:ext>
                </a:extLst>
              </a:hlinkClick>
            </a:endParaRPr>
          </a:p>
          <a:p>
            <a:pPr indent="0" lvl="0" marL="0" marR="215900" rtl="0" algn="l">
              <a:lnSpc>
                <a:spcPct val="115000"/>
              </a:lnSpc>
              <a:spcBef>
                <a:spcPts val="5900"/>
              </a:spcBef>
              <a:spcAft>
                <a:spcPts val="0"/>
              </a:spcAft>
              <a:buSzPts val="1800"/>
              <a:buNone/>
            </a:pPr>
            <a:r>
              <a:t/>
            </a:r>
            <a:endParaRPr b="1" u="sng">
              <a:solidFill>
                <a:srgbClr val="696868"/>
              </a:solidFill>
              <a:hlinkClick r:id="rId11">
                <a:extLst>
                  <a:ext uri="{A12FA001-AC4F-418D-AE19-62706E023703}">
                    <ahyp:hlinkClr val="tx"/>
                  </a:ext>
                </a:extLst>
              </a:hlinkClick>
            </a:endParaRPr>
          </a:p>
          <a:p>
            <a:pPr indent="0" lvl="0" marL="0" rtl="0" algn="l">
              <a:lnSpc>
                <a:spcPct val="230769"/>
              </a:lnSpc>
              <a:spcBef>
                <a:spcPts val="4400"/>
              </a:spcBef>
              <a:spcAft>
                <a:spcPts val="0"/>
              </a:spcAft>
              <a:buSzPts val="1800"/>
              <a:buNone/>
            </a:pPr>
            <a:r>
              <a:t/>
            </a:r>
            <a:endParaRPr b="1">
              <a:solidFill>
                <a:srgbClr val="696868"/>
              </a:solidFill>
            </a:endParaRPr>
          </a:p>
          <a:p>
            <a:pPr indent="0" lvl="0" marL="0" rtl="0" algn="l">
              <a:lnSpc>
                <a:spcPct val="230769"/>
              </a:lnSpc>
              <a:spcBef>
                <a:spcPts val="1600"/>
              </a:spcBef>
              <a:spcAft>
                <a:spcPts val="0"/>
              </a:spcAft>
              <a:buSzPts val="1800"/>
              <a:buNone/>
            </a:pPr>
            <a:r>
              <a:t/>
            </a:r>
            <a:endParaRPr b="1">
              <a:solidFill>
                <a:srgbClr val="696868"/>
              </a:solidFill>
            </a:endParaRPr>
          </a:p>
          <a:p>
            <a:pPr indent="0" lvl="0" marL="0" rtl="0" algn="l">
              <a:lnSpc>
                <a:spcPct val="115000"/>
              </a:lnSpc>
              <a:spcBef>
                <a:spcPts val="800"/>
              </a:spcBef>
              <a:spcAft>
                <a:spcPts val="0"/>
              </a:spcAft>
              <a:buSzPts val="1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pt-BR">
                <a:solidFill>
                  <a:srgbClr val="000000"/>
                </a:solidFill>
              </a:rPr>
              <a:t>Conclusão</a:t>
            </a:r>
            <a:endParaRPr/>
          </a:p>
        </p:txBody>
      </p:sp>
      <p:sp>
        <p:nvSpPr>
          <p:cNvPr id="683" name="Google Shape;683;p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69850" lvl="0" marL="139700" rtl="0" algn="just">
              <a:lnSpc>
                <a:spcPct val="200000"/>
              </a:lnSpc>
              <a:spcBef>
                <a:spcPts val="0"/>
              </a:spcBef>
              <a:spcAft>
                <a:spcPts val="0"/>
              </a:spcAft>
              <a:buClr>
                <a:schemeClr val="dk1"/>
              </a:buClr>
              <a:buSzPts val="1061"/>
              <a:buFont typeface="Arial"/>
              <a:buNone/>
            </a:pPr>
            <a:r>
              <a:rPr lang="pt-BR" sz="1350">
                <a:solidFill>
                  <a:srgbClr val="000000"/>
                </a:solidFill>
                <a:latin typeface="Arial"/>
                <a:ea typeface="Arial"/>
                <a:cs typeface="Arial"/>
                <a:sym typeface="Arial"/>
              </a:rPr>
              <a:t>“A web assume um papel de tão grande importância, que sua acessibilidade passa a não significar acesso a uma coisa só, mas a uma infinidade de aspectos importantes da vida e do cotidiano de cada pessoa. Para as pessoas com deficiência e mobilidade reduzida, a acessibilidade possibilita uma vida independente e com participação plena em todos os seus aspectos; e para todas as pessoas, em diferentes contextos, pode proporcionar maior conforto, facilidade de uso, rapidez, satisfação, segurança e eficiência."</a:t>
            </a:r>
            <a:endParaRPr/>
          </a:p>
          <a:p>
            <a:pPr indent="0" lvl="0" marL="0" rtl="0" algn="just">
              <a:lnSpc>
                <a:spcPct val="200000"/>
              </a:lnSpc>
              <a:spcBef>
                <a:spcPts val="1500"/>
              </a:spcBef>
              <a:spcAft>
                <a:spcPts val="0"/>
              </a:spcAft>
              <a:buSzPts val="1350"/>
              <a:buNone/>
            </a:pPr>
            <a:r>
              <a:rPr lang="pt-BR" sz="1350">
                <a:solidFill>
                  <a:srgbClr val="000000"/>
                </a:solidFill>
                <a:latin typeface="Arial"/>
                <a:ea typeface="Arial"/>
                <a:cs typeface="Arial"/>
                <a:sym typeface="Arial"/>
              </a:rPr>
              <a:t>W3C Brasil : </a:t>
            </a:r>
            <a:r>
              <a:rPr lang="pt-BR" sz="1350">
                <a:solidFill>
                  <a:srgbClr val="0000FF"/>
                </a:solidFill>
              </a:rPr>
              <a:t> </a:t>
            </a:r>
            <a:r>
              <a:rPr lang="pt-BR" sz="1350" u="sng">
                <a:solidFill>
                  <a:srgbClr val="0000FF"/>
                </a:solidFill>
                <a:hlinkClick r:id="rId3">
                  <a:extLst>
                    <a:ext uri="{A12FA001-AC4F-418D-AE19-62706E023703}">
                      <ahyp:hlinkClr val="tx"/>
                    </a:ext>
                  </a:extLst>
                </a:hlinkClick>
              </a:rPr>
              <a:t>Cartilha Acessibilidade na Web (Formato PDF - Tamanho 4,8MB)</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8"/>
          <p:cNvSpPr txBox="1"/>
          <p:nvPr>
            <p:ph type="ctrTitle"/>
          </p:nvPr>
        </p:nvSpPr>
        <p:spPr>
          <a:xfrm>
            <a:off x="1852245" y="2676523"/>
            <a:ext cx="5251939"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pt-BR">
                <a:solidFill>
                  <a:srgbClr val="342E22"/>
                </a:solidFill>
                <a:latin typeface="PT Sans Narrow"/>
                <a:ea typeface="PT Sans Narrow"/>
                <a:cs typeface="PT Sans Narrow"/>
                <a:sym typeface="PT Sans Narrow"/>
              </a:rPr>
              <a:t>Obrigada a Todos!</a:t>
            </a:r>
            <a:endParaRPr/>
          </a:p>
        </p:txBody>
      </p:sp>
      <p:sp>
        <p:nvSpPr>
          <p:cNvPr id="689" name="Google Shape;689;p98"/>
          <p:cNvSpPr txBox="1"/>
          <p:nvPr>
            <p:ph idx="1" type="subTitle"/>
          </p:nvPr>
        </p:nvSpPr>
        <p:spPr>
          <a:xfrm>
            <a:off x="1034285" y="1385961"/>
            <a:ext cx="7136699" cy="92348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pt-BR" sz="2000">
                <a:solidFill>
                  <a:srgbClr val="020202"/>
                </a:solidFill>
                <a:latin typeface="Times New Roman"/>
                <a:ea typeface="Times New Roman"/>
                <a:cs typeface="Times New Roman"/>
                <a:sym typeface="Times New Roman"/>
              </a:rPr>
              <a:t>Telefone: (35)9 98679002</a:t>
            </a:r>
            <a:endParaRPr/>
          </a:p>
          <a:p>
            <a:pPr indent="0" lvl="0" marL="0" rtl="0" algn="ctr">
              <a:lnSpc>
                <a:spcPct val="100000"/>
              </a:lnSpc>
              <a:spcBef>
                <a:spcPts val="0"/>
              </a:spcBef>
              <a:spcAft>
                <a:spcPts val="0"/>
              </a:spcAft>
              <a:buSzPts val="2000"/>
              <a:buNone/>
            </a:pPr>
            <a:r>
              <a:rPr lang="pt-BR" sz="2000">
                <a:solidFill>
                  <a:srgbClr val="020202"/>
                </a:solidFill>
                <a:latin typeface="Times New Roman"/>
                <a:ea typeface="Times New Roman"/>
                <a:cs typeface="Times New Roman"/>
                <a:sym typeface="Times New Roman"/>
              </a:rPr>
              <a:t>E-mail: sanarafm27@gmail.com</a:t>
            </a:r>
            <a:endParaRPr/>
          </a:p>
          <a:p>
            <a:pPr indent="0" lvl="0" marL="0" rtl="0" algn="ctr">
              <a:lnSpc>
                <a:spcPct val="100000"/>
              </a:lnSpc>
              <a:spcBef>
                <a:spcPts val="0"/>
              </a:spcBef>
              <a:spcAft>
                <a:spcPts val="0"/>
              </a:spcAft>
              <a:buSzPts val="5000"/>
              <a:buNone/>
            </a:pPr>
            <a:r>
              <a:t/>
            </a:r>
            <a:endParaRPr sz="5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